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57" r:id="rId3"/>
    <p:sldId id="262" r:id="rId4"/>
    <p:sldId id="263" r:id="rId5"/>
    <p:sldId id="324" r:id="rId6"/>
    <p:sldId id="325" r:id="rId7"/>
    <p:sldId id="264" r:id="rId8"/>
    <p:sldId id="276" r:id="rId9"/>
    <p:sldId id="275" r:id="rId10"/>
    <p:sldId id="277" r:id="rId11"/>
    <p:sldId id="278" r:id="rId12"/>
    <p:sldId id="279" r:id="rId13"/>
    <p:sldId id="280" r:id="rId14"/>
    <p:sldId id="333" r:id="rId15"/>
    <p:sldId id="267"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32" r:id="rId39"/>
    <p:sldId id="303" r:id="rId40"/>
    <p:sldId id="304" r:id="rId41"/>
    <p:sldId id="305" r:id="rId42"/>
    <p:sldId id="306" r:id="rId43"/>
    <p:sldId id="335" r:id="rId44"/>
    <p:sldId id="33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270" r:id="rId62"/>
    <p:sldId id="323" r:id="rId63"/>
    <p:sldId id="326" r:id="rId64"/>
    <p:sldId id="327" r:id="rId65"/>
    <p:sldId id="328" r:id="rId66"/>
    <p:sldId id="329" r:id="rId67"/>
    <p:sldId id="330" r:id="rId68"/>
    <p:sldId id="331" r:id="rId69"/>
    <p:sldId id="273" r:id="rId70"/>
    <p:sldId id="274" r:id="rId71"/>
    <p:sldId id="334" r:id="rId72"/>
    <p:sldId id="261" r:id="rId7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Trebuchet MS"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Trebuchet MS"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Trebuchet MS"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Trebuchet MS"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Trebuchet MS" pitchFamily="34" charset="0"/>
        <a:ea typeface="+mn-ea"/>
        <a:cs typeface="+mn-cs"/>
      </a:defRPr>
    </a:lvl5pPr>
    <a:lvl6pPr marL="2286000" algn="l" defTabSz="914400" rtl="0" eaLnBrk="1" latinLnBrk="0" hangingPunct="1">
      <a:defRPr kern="1200">
        <a:solidFill>
          <a:schemeClr val="tx1"/>
        </a:solidFill>
        <a:latin typeface="Trebuchet MS" pitchFamily="34" charset="0"/>
        <a:ea typeface="+mn-ea"/>
        <a:cs typeface="+mn-cs"/>
      </a:defRPr>
    </a:lvl6pPr>
    <a:lvl7pPr marL="2743200" algn="l" defTabSz="914400" rtl="0" eaLnBrk="1" latinLnBrk="0" hangingPunct="1">
      <a:defRPr kern="1200">
        <a:solidFill>
          <a:schemeClr val="tx1"/>
        </a:solidFill>
        <a:latin typeface="Trebuchet MS" pitchFamily="34" charset="0"/>
        <a:ea typeface="+mn-ea"/>
        <a:cs typeface="+mn-cs"/>
      </a:defRPr>
    </a:lvl7pPr>
    <a:lvl8pPr marL="3200400" algn="l" defTabSz="914400" rtl="0" eaLnBrk="1" latinLnBrk="0" hangingPunct="1">
      <a:defRPr kern="1200">
        <a:solidFill>
          <a:schemeClr val="tx1"/>
        </a:solidFill>
        <a:latin typeface="Trebuchet MS" pitchFamily="34" charset="0"/>
        <a:ea typeface="+mn-ea"/>
        <a:cs typeface="+mn-cs"/>
      </a:defRPr>
    </a:lvl8pPr>
    <a:lvl9pPr marL="3657600" algn="l" defTabSz="914400" rtl="0" eaLnBrk="1" latinLnBrk="0" hangingPunct="1">
      <a:defRPr kern="1200">
        <a:solidFill>
          <a:schemeClr val="tx1"/>
        </a:solidFill>
        <a:latin typeface="Trebuchet MS"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68" autoAdjust="0"/>
    <p:restoredTop sz="94660"/>
  </p:normalViewPr>
  <p:slideViewPr>
    <p:cSldViewPr snapToGrid="0">
      <p:cViewPr>
        <p:scale>
          <a:sx n="77" d="100"/>
          <a:sy n="77" d="100"/>
        </p:scale>
        <p:origin x="-240" y="36"/>
      </p:cViewPr>
      <p:guideLst>
        <p:guide orient="horz" pos="2160"/>
        <p:guide pos="3840"/>
      </p:guideLst>
    </p:cSldViewPr>
  </p:slideViewPr>
  <p:notesTextViewPr>
    <p:cViewPr>
      <p:scale>
        <a:sx n="1" d="1"/>
        <a:sy n="1" d="1"/>
      </p:scale>
      <p:origin x="0" y="0"/>
    </p:cViewPr>
  </p:notesTextViewPr>
  <p:sorterViewPr>
    <p:cViewPr>
      <p:scale>
        <a:sx n="118" d="100"/>
        <a:sy n="11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D330A-7E2A-46CC-B9AA-900C61541BC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533F5D7-6E1A-4B1D-AD17-684B8B929994}">
      <dgm:prSet custT="1"/>
      <dgm:spPr/>
      <dgm:t>
        <a:bodyPr/>
        <a:lstStyle/>
        <a:p>
          <a:r>
            <a:rPr lang="en-US" sz="2400" smtClean="0">
              <a:solidFill>
                <a:srgbClr val="7030A0"/>
              </a:solidFill>
              <a:latin typeface="Times New Roman" pitchFamily="18" charset="0"/>
              <a:cs typeface="Times New Roman" pitchFamily="18" charset="0"/>
            </a:rPr>
            <a:t>1. Tổng quan về Chuỗi thời gian</a:t>
          </a:r>
        </a:p>
      </dgm:t>
    </dgm:pt>
    <dgm:pt modelId="{28B07878-73B8-4B4D-9C08-CAB546698D9E}" type="parTrans" cxnId="{09FF9729-3979-464D-994C-6E664CE2A7B0}">
      <dgm:prSet/>
      <dgm:spPr/>
      <dgm:t>
        <a:bodyPr/>
        <a:lstStyle/>
        <a:p>
          <a:endParaRPr lang="en-US"/>
        </a:p>
      </dgm:t>
    </dgm:pt>
    <dgm:pt modelId="{F36F7F0C-F0E2-44F3-8771-663D01A04D16}" type="sibTrans" cxnId="{09FF9729-3979-464D-994C-6E664CE2A7B0}">
      <dgm:prSet/>
      <dgm:spPr/>
      <dgm:t>
        <a:bodyPr/>
        <a:lstStyle/>
        <a:p>
          <a:endParaRPr lang="en-US"/>
        </a:p>
      </dgm:t>
    </dgm:pt>
    <dgm:pt modelId="{5F3E5B36-CB4A-4507-92CD-B256660F6E57}">
      <dgm:prSet custT="1"/>
      <dgm:spPr/>
      <dgm:t>
        <a:bodyPr/>
        <a:lstStyle/>
        <a:p>
          <a:r>
            <a:rPr lang="en-US" sz="2400" smtClean="0">
              <a:solidFill>
                <a:srgbClr val="C00000"/>
              </a:solidFill>
              <a:latin typeface="Times New Roman" pitchFamily="18" charset="0"/>
              <a:cs typeface="Times New Roman" pitchFamily="18" charset="0"/>
            </a:rPr>
            <a:t>2. Tổng quan về tài chính –chứng khoán</a:t>
          </a:r>
        </a:p>
      </dgm:t>
    </dgm:pt>
    <dgm:pt modelId="{8B61CFF9-74A4-40D6-A6A2-70EE12AEB8BF}" type="parTrans" cxnId="{AC46D3AE-43B0-45BB-B259-FF9203B5D3F9}">
      <dgm:prSet/>
      <dgm:spPr/>
      <dgm:t>
        <a:bodyPr/>
        <a:lstStyle/>
        <a:p>
          <a:endParaRPr lang="en-US"/>
        </a:p>
      </dgm:t>
    </dgm:pt>
    <dgm:pt modelId="{1EC93143-3177-42A7-946F-F6352D034F85}" type="sibTrans" cxnId="{AC46D3AE-43B0-45BB-B259-FF9203B5D3F9}">
      <dgm:prSet/>
      <dgm:spPr/>
      <dgm:t>
        <a:bodyPr/>
        <a:lstStyle/>
        <a:p>
          <a:endParaRPr lang="en-US"/>
        </a:p>
      </dgm:t>
    </dgm:pt>
    <dgm:pt modelId="{5FCC082B-29F6-4B67-B7D6-6A0D4112C4E6}">
      <dgm:prSet custT="1"/>
      <dgm:spPr/>
      <dgm:t>
        <a:bodyPr/>
        <a:lstStyle/>
        <a:p>
          <a:r>
            <a:rPr lang="en-US" sz="2400" smtClean="0">
              <a:solidFill>
                <a:srgbClr val="0000FF"/>
              </a:solidFill>
              <a:latin typeface="Times New Roman" pitchFamily="18" charset="0"/>
              <a:cs typeface="Times New Roman" pitchFamily="18" charset="0"/>
            </a:rPr>
            <a:t>3. Phân tích cơ bản &amp; Phân tích kỹ thuật</a:t>
          </a:r>
        </a:p>
      </dgm:t>
    </dgm:pt>
    <dgm:pt modelId="{41113809-DC7C-4993-AA9D-CDCA76B69D2D}" type="parTrans" cxnId="{F58AEC4D-BCDB-437B-B8D2-E5C6376E2CD8}">
      <dgm:prSet/>
      <dgm:spPr/>
      <dgm:t>
        <a:bodyPr/>
        <a:lstStyle/>
        <a:p>
          <a:endParaRPr lang="en-US"/>
        </a:p>
      </dgm:t>
    </dgm:pt>
    <dgm:pt modelId="{FDD2E1DD-1319-430E-A245-EAF82F51C709}" type="sibTrans" cxnId="{F58AEC4D-BCDB-437B-B8D2-E5C6376E2CD8}">
      <dgm:prSet/>
      <dgm:spPr/>
      <dgm:t>
        <a:bodyPr/>
        <a:lstStyle/>
        <a:p>
          <a:endParaRPr lang="en-US"/>
        </a:p>
      </dgm:t>
    </dgm:pt>
    <dgm:pt modelId="{6E9ED86E-75B0-4803-AA8A-7BEA2C9A0DA7}">
      <dgm:prSet custT="1"/>
      <dgm:spPr/>
      <dgm:t>
        <a:bodyPr/>
        <a:lstStyle/>
        <a:p>
          <a:r>
            <a:rPr lang="en-US" sz="2400" smtClean="0">
              <a:solidFill>
                <a:schemeClr val="accent5">
                  <a:lumMod val="50000"/>
                </a:schemeClr>
              </a:solidFill>
              <a:latin typeface="Times New Roman" pitchFamily="18" charset="0"/>
              <a:cs typeface="Times New Roman" pitchFamily="18" charset="0"/>
            </a:rPr>
            <a:t>4. Kỹ thuật xử lý dữ liệu chuỗi thời gian tài chính</a:t>
          </a:r>
        </a:p>
      </dgm:t>
    </dgm:pt>
    <dgm:pt modelId="{A37B5C4E-2C1F-49AA-B579-13C327AF1292}" type="parTrans" cxnId="{C46A7E0A-F1B7-4741-8D8B-5D2EC65EEBF9}">
      <dgm:prSet/>
      <dgm:spPr/>
      <dgm:t>
        <a:bodyPr/>
        <a:lstStyle/>
        <a:p>
          <a:endParaRPr lang="en-US"/>
        </a:p>
      </dgm:t>
    </dgm:pt>
    <dgm:pt modelId="{01139F17-1B61-43B6-ACBD-D8E1C3B01DA6}" type="sibTrans" cxnId="{C46A7E0A-F1B7-4741-8D8B-5D2EC65EEBF9}">
      <dgm:prSet/>
      <dgm:spPr/>
      <dgm:t>
        <a:bodyPr/>
        <a:lstStyle/>
        <a:p>
          <a:endParaRPr lang="en-US"/>
        </a:p>
      </dgm:t>
    </dgm:pt>
    <dgm:pt modelId="{768EC364-95DD-4733-8C71-5811839D469F}">
      <dgm:prSet custT="1"/>
      <dgm:spPr/>
      <dgm:t>
        <a:bodyPr/>
        <a:lstStyle/>
        <a:p>
          <a:r>
            <a:rPr lang="en-US" sz="2400" smtClean="0">
              <a:solidFill>
                <a:srgbClr val="7030A0"/>
              </a:solidFill>
              <a:latin typeface="Times New Roman" pitchFamily="18" charset="0"/>
              <a:cs typeface="Times New Roman" pitchFamily="18" charset="0"/>
            </a:rPr>
            <a:t>5.Tổng kết, thảo luận</a:t>
          </a:r>
          <a:endParaRPr lang="en-US" sz="2400">
            <a:solidFill>
              <a:srgbClr val="7030A0"/>
            </a:solidFill>
            <a:latin typeface="Times New Roman" pitchFamily="18" charset="0"/>
            <a:cs typeface="Times New Roman" pitchFamily="18" charset="0"/>
          </a:endParaRPr>
        </a:p>
      </dgm:t>
    </dgm:pt>
    <dgm:pt modelId="{043BAEC6-C594-472C-80C1-C4BA38DE6C05}" type="parTrans" cxnId="{4321A9C9-B1A1-4095-B7C5-66E2902861F4}">
      <dgm:prSet/>
      <dgm:spPr/>
      <dgm:t>
        <a:bodyPr/>
        <a:lstStyle/>
        <a:p>
          <a:endParaRPr lang="en-US"/>
        </a:p>
      </dgm:t>
    </dgm:pt>
    <dgm:pt modelId="{76C21F58-19B7-4112-BF07-5F49BE6C1DE6}" type="sibTrans" cxnId="{4321A9C9-B1A1-4095-B7C5-66E2902861F4}">
      <dgm:prSet/>
      <dgm:spPr/>
      <dgm:t>
        <a:bodyPr/>
        <a:lstStyle/>
        <a:p>
          <a:endParaRPr lang="en-US"/>
        </a:p>
      </dgm:t>
    </dgm:pt>
    <dgm:pt modelId="{9C2DCE06-5AF8-4AE7-84AB-2A8D7031F991}" type="pres">
      <dgm:prSet presAssocID="{524D330A-7E2A-46CC-B9AA-900C61541BCD}" presName="linear" presStyleCnt="0">
        <dgm:presLayoutVars>
          <dgm:dir/>
          <dgm:animLvl val="lvl"/>
          <dgm:resizeHandles val="exact"/>
        </dgm:presLayoutVars>
      </dgm:prSet>
      <dgm:spPr/>
      <dgm:t>
        <a:bodyPr/>
        <a:lstStyle/>
        <a:p>
          <a:endParaRPr lang="en-US"/>
        </a:p>
      </dgm:t>
    </dgm:pt>
    <dgm:pt modelId="{6C79C428-9997-4BBE-96A1-419FC4204D7E}" type="pres">
      <dgm:prSet presAssocID="{C533F5D7-6E1A-4B1D-AD17-684B8B929994}" presName="parentLin" presStyleCnt="0"/>
      <dgm:spPr/>
    </dgm:pt>
    <dgm:pt modelId="{8BA37A50-9E2D-435D-9BA3-222FEB3BAF3A}" type="pres">
      <dgm:prSet presAssocID="{C533F5D7-6E1A-4B1D-AD17-684B8B929994}" presName="parentLeftMargin" presStyleLbl="node1" presStyleIdx="0" presStyleCnt="5"/>
      <dgm:spPr/>
      <dgm:t>
        <a:bodyPr/>
        <a:lstStyle/>
        <a:p>
          <a:endParaRPr lang="en-US"/>
        </a:p>
      </dgm:t>
    </dgm:pt>
    <dgm:pt modelId="{488B822A-655E-421C-AAE5-1E2F7D3141AC}" type="pres">
      <dgm:prSet presAssocID="{C533F5D7-6E1A-4B1D-AD17-684B8B929994}" presName="parentText" presStyleLbl="node1" presStyleIdx="0" presStyleCnt="5" custScaleX="130592" custScaleY="63030" custLinFactNeighborX="-1961" custLinFactNeighborY="35355">
        <dgm:presLayoutVars>
          <dgm:chMax val="0"/>
          <dgm:bulletEnabled val="1"/>
        </dgm:presLayoutVars>
      </dgm:prSet>
      <dgm:spPr/>
      <dgm:t>
        <a:bodyPr/>
        <a:lstStyle/>
        <a:p>
          <a:endParaRPr lang="en-US"/>
        </a:p>
      </dgm:t>
    </dgm:pt>
    <dgm:pt modelId="{A5273864-F695-4799-AFE7-89588D4BE528}" type="pres">
      <dgm:prSet presAssocID="{C533F5D7-6E1A-4B1D-AD17-684B8B929994}" presName="negativeSpace" presStyleCnt="0"/>
      <dgm:spPr/>
    </dgm:pt>
    <dgm:pt modelId="{9C28EEFB-6CAD-4F3A-BA1D-7EC683F435E4}" type="pres">
      <dgm:prSet presAssocID="{C533F5D7-6E1A-4B1D-AD17-684B8B929994}" presName="childText" presStyleLbl="conFgAcc1" presStyleIdx="0" presStyleCnt="5" custScaleX="89680" custLinFactNeighborX="7843" custLinFactNeighborY="63307">
        <dgm:presLayoutVars>
          <dgm:bulletEnabled val="1"/>
        </dgm:presLayoutVars>
      </dgm:prSet>
      <dgm:spPr/>
    </dgm:pt>
    <dgm:pt modelId="{1665D155-9B9C-4399-BD43-F02F62080119}" type="pres">
      <dgm:prSet presAssocID="{F36F7F0C-F0E2-44F3-8771-663D01A04D16}" presName="spaceBetweenRectangles" presStyleCnt="0"/>
      <dgm:spPr/>
    </dgm:pt>
    <dgm:pt modelId="{2E451D62-8DCD-45DC-BD3B-F36423115077}" type="pres">
      <dgm:prSet presAssocID="{5F3E5B36-CB4A-4507-92CD-B256660F6E57}" presName="parentLin" presStyleCnt="0"/>
      <dgm:spPr/>
    </dgm:pt>
    <dgm:pt modelId="{3D50D5D5-916D-46D5-9690-2C250E83A7FF}" type="pres">
      <dgm:prSet presAssocID="{5F3E5B36-CB4A-4507-92CD-B256660F6E57}" presName="parentLeftMargin" presStyleLbl="node1" presStyleIdx="0" presStyleCnt="5"/>
      <dgm:spPr/>
      <dgm:t>
        <a:bodyPr/>
        <a:lstStyle/>
        <a:p>
          <a:endParaRPr lang="en-US"/>
        </a:p>
      </dgm:t>
    </dgm:pt>
    <dgm:pt modelId="{3F1A85EF-1ACA-4D80-BEEE-302F343275DB}" type="pres">
      <dgm:prSet presAssocID="{5F3E5B36-CB4A-4507-92CD-B256660F6E57}" presName="parentText" presStyleLbl="node1" presStyleIdx="1" presStyleCnt="5" custScaleX="130592" custScaleY="69822" custLinFactNeighborX="-1961" custLinFactNeighborY="23860">
        <dgm:presLayoutVars>
          <dgm:chMax val="0"/>
          <dgm:bulletEnabled val="1"/>
        </dgm:presLayoutVars>
      </dgm:prSet>
      <dgm:spPr/>
      <dgm:t>
        <a:bodyPr/>
        <a:lstStyle/>
        <a:p>
          <a:endParaRPr lang="en-US"/>
        </a:p>
      </dgm:t>
    </dgm:pt>
    <dgm:pt modelId="{406A59C1-00B7-41D6-A092-CEE13ACD9DE3}" type="pres">
      <dgm:prSet presAssocID="{5F3E5B36-CB4A-4507-92CD-B256660F6E57}" presName="negativeSpace" presStyleCnt="0"/>
      <dgm:spPr/>
    </dgm:pt>
    <dgm:pt modelId="{AD116493-3468-4F45-A6C6-0CA6ACE28592}" type="pres">
      <dgm:prSet presAssocID="{5F3E5B36-CB4A-4507-92CD-B256660F6E57}" presName="childText" presStyleLbl="conFgAcc1" presStyleIdx="1" presStyleCnt="5" custScaleX="89680" custLinFactNeighborX="7843" custLinFactNeighborY="-14706">
        <dgm:presLayoutVars>
          <dgm:bulletEnabled val="1"/>
        </dgm:presLayoutVars>
      </dgm:prSet>
      <dgm:spPr/>
    </dgm:pt>
    <dgm:pt modelId="{B342C85E-78A9-495F-90BA-AAA0827E0365}" type="pres">
      <dgm:prSet presAssocID="{1EC93143-3177-42A7-946F-F6352D034F85}" presName="spaceBetweenRectangles" presStyleCnt="0"/>
      <dgm:spPr/>
    </dgm:pt>
    <dgm:pt modelId="{C7BCA81A-06C4-42AF-B2DC-A8A0747B9062}" type="pres">
      <dgm:prSet presAssocID="{5FCC082B-29F6-4B67-B7D6-6A0D4112C4E6}" presName="parentLin" presStyleCnt="0"/>
      <dgm:spPr/>
    </dgm:pt>
    <dgm:pt modelId="{2308EBBD-DDDB-4757-A6BF-B1EEEF4B3ADB}" type="pres">
      <dgm:prSet presAssocID="{5FCC082B-29F6-4B67-B7D6-6A0D4112C4E6}" presName="parentLeftMargin" presStyleLbl="node1" presStyleIdx="1" presStyleCnt="5"/>
      <dgm:spPr/>
      <dgm:t>
        <a:bodyPr/>
        <a:lstStyle/>
        <a:p>
          <a:endParaRPr lang="en-US"/>
        </a:p>
      </dgm:t>
    </dgm:pt>
    <dgm:pt modelId="{C32F8912-EF14-4878-89C5-337EDD9923D4}" type="pres">
      <dgm:prSet presAssocID="{5FCC082B-29F6-4B67-B7D6-6A0D4112C4E6}" presName="parentText" presStyleLbl="node1" presStyleIdx="2" presStyleCnt="5" custScaleX="130591" custScaleY="73246" custLinFactNeighborX="-1961" custLinFactNeighborY="5086">
        <dgm:presLayoutVars>
          <dgm:chMax val="0"/>
          <dgm:bulletEnabled val="1"/>
        </dgm:presLayoutVars>
      </dgm:prSet>
      <dgm:spPr/>
      <dgm:t>
        <a:bodyPr/>
        <a:lstStyle/>
        <a:p>
          <a:endParaRPr lang="en-US"/>
        </a:p>
      </dgm:t>
    </dgm:pt>
    <dgm:pt modelId="{F860C3A9-7437-4389-BD01-D6DED708EF52}" type="pres">
      <dgm:prSet presAssocID="{5FCC082B-29F6-4B67-B7D6-6A0D4112C4E6}" presName="negativeSpace" presStyleCnt="0"/>
      <dgm:spPr/>
    </dgm:pt>
    <dgm:pt modelId="{DFA0C54B-3430-4667-9250-3D40D029E334}" type="pres">
      <dgm:prSet presAssocID="{5FCC082B-29F6-4B67-B7D6-6A0D4112C4E6}" presName="childText" presStyleLbl="conFgAcc1" presStyleIdx="2" presStyleCnt="5" custScaleX="89680" custLinFactY="-4583" custLinFactNeighborX="7843" custLinFactNeighborY="-100000">
        <dgm:presLayoutVars>
          <dgm:bulletEnabled val="1"/>
        </dgm:presLayoutVars>
      </dgm:prSet>
      <dgm:spPr/>
    </dgm:pt>
    <dgm:pt modelId="{E69A4923-A2A5-45DB-A67C-A780EEF7C25C}" type="pres">
      <dgm:prSet presAssocID="{FDD2E1DD-1319-430E-A245-EAF82F51C709}" presName="spaceBetweenRectangles" presStyleCnt="0"/>
      <dgm:spPr/>
    </dgm:pt>
    <dgm:pt modelId="{0DE11F7A-6307-4376-A090-2870C52DD02D}" type="pres">
      <dgm:prSet presAssocID="{6E9ED86E-75B0-4803-AA8A-7BEA2C9A0DA7}" presName="parentLin" presStyleCnt="0"/>
      <dgm:spPr/>
    </dgm:pt>
    <dgm:pt modelId="{CF81D03A-9ADA-4241-923C-228CC6309B91}" type="pres">
      <dgm:prSet presAssocID="{6E9ED86E-75B0-4803-AA8A-7BEA2C9A0DA7}" presName="parentLeftMargin" presStyleLbl="node1" presStyleIdx="2" presStyleCnt="5"/>
      <dgm:spPr/>
      <dgm:t>
        <a:bodyPr/>
        <a:lstStyle/>
        <a:p>
          <a:endParaRPr lang="en-US"/>
        </a:p>
      </dgm:t>
    </dgm:pt>
    <dgm:pt modelId="{03C41477-428B-4767-9BA3-8109F4DBA523}" type="pres">
      <dgm:prSet presAssocID="{6E9ED86E-75B0-4803-AA8A-7BEA2C9A0DA7}" presName="parentText" presStyleLbl="node1" presStyleIdx="3" presStyleCnt="5" custScaleX="130871" custScaleY="63543" custLinFactNeighborX="-1961" custLinFactNeighborY="-2769">
        <dgm:presLayoutVars>
          <dgm:chMax val="0"/>
          <dgm:bulletEnabled val="1"/>
        </dgm:presLayoutVars>
      </dgm:prSet>
      <dgm:spPr/>
      <dgm:t>
        <a:bodyPr/>
        <a:lstStyle/>
        <a:p>
          <a:endParaRPr lang="en-US"/>
        </a:p>
      </dgm:t>
    </dgm:pt>
    <dgm:pt modelId="{FA263E51-FAC6-40B3-AABE-9F600846CB78}" type="pres">
      <dgm:prSet presAssocID="{6E9ED86E-75B0-4803-AA8A-7BEA2C9A0DA7}" presName="negativeSpace" presStyleCnt="0"/>
      <dgm:spPr/>
    </dgm:pt>
    <dgm:pt modelId="{5F9F960C-DAB1-4B81-867D-536CE0E409F9}" type="pres">
      <dgm:prSet presAssocID="{6E9ED86E-75B0-4803-AA8A-7BEA2C9A0DA7}" presName="childText" presStyleLbl="conFgAcc1" presStyleIdx="3" presStyleCnt="5" custScaleX="89680" custLinFactY="-10689" custLinFactNeighborX="7843" custLinFactNeighborY="-100000">
        <dgm:presLayoutVars>
          <dgm:bulletEnabled val="1"/>
        </dgm:presLayoutVars>
      </dgm:prSet>
      <dgm:spPr/>
      <dgm:t>
        <a:bodyPr/>
        <a:lstStyle/>
        <a:p>
          <a:endParaRPr lang="en-US"/>
        </a:p>
      </dgm:t>
    </dgm:pt>
    <dgm:pt modelId="{ED97E848-6F4B-4832-857C-D4E1ECE848EA}" type="pres">
      <dgm:prSet presAssocID="{01139F17-1B61-43B6-ACBD-D8E1C3B01DA6}" presName="spaceBetweenRectangles" presStyleCnt="0"/>
      <dgm:spPr/>
    </dgm:pt>
    <dgm:pt modelId="{6FBA3056-0342-4C9C-93D1-C7E2C47E04E7}" type="pres">
      <dgm:prSet presAssocID="{768EC364-95DD-4733-8C71-5811839D469F}" presName="parentLin" presStyleCnt="0"/>
      <dgm:spPr/>
    </dgm:pt>
    <dgm:pt modelId="{464DDF6B-6FAF-408A-8CCA-B19E3C717688}" type="pres">
      <dgm:prSet presAssocID="{768EC364-95DD-4733-8C71-5811839D469F}" presName="parentLeftMargin" presStyleLbl="node1" presStyleIdx="3" presStyleCnt="5"/>
      <dgm:spPr/>
      <dgm:t>
        <a:bodyPr/>
        <a:lstStyle/>
        <a:p>
          <a:endParaRPr lang="en-US"/>
        </a:p>
      </dgm:t>
    </dgm:pt>
    <dgm:pt modelId="{7D174084-21B9-47C4-8177-937751A2BFEC}" type="pres">
      <dgm:prSet presAssocID="{768EC364-95DD-4733-8C71-5811839D469F}" presName="parentText" presStyleLbl="node1" presStyleIdx="4" presStyleCnt="5" custScaleX="130591" custScaleY="67351" custLinFactNeighborY="-12740">
        <dgm:presLayoutVars>
          <dgm:chMax val="0"/>
          <dgm:bulletEnabled val="1"/>
        </dgm:presLayoutVars>
      </dgm:prSet>
      <dgm:spPr/>
      <dgm:t>
        <a:bodyPr/>
        <a:lstStyle/>
        <a:p>
          <a:endParaRPr lang="en-US"/>
        </a:p>
      </dgm:t>
    </dgm:pt>
    <dgm:pt modelId="{61891D01-1D99-4B73-B0D5-AA297239AC80}" type="pres">
      <dgm:prSet presAssocID="{768EC364-95DD-4733-8C71-5811839D469F}" presName="negativeSpace" presStyleCnt="0"/>
      <dgm:spPr/>
    </dgm:pt>
    <dgm:pt modelId="{25FBC84A-000F-42AF-88E9-4125B02AD066}" type="pres">
      <dgm:prSet presAssocID="{768EC364-95DD-4733-8C71-5811839D469F}" presName="childText" presStyleLbl="conFgAcc1" presStyleIdx="4" presStyleCnt="5" custScaleX="89680" custLinFactNeighborX="7843" custLinFactNeighborY="-76056">
        <dgm:presLayoutVars>
          <dgm:bulletEnabled val="1"/>
        </dgm:presLayoutVars>
      </dgm:prSet>
      <dgm:spPr/>
    </dgm:pt>
  </dgm:ptLst>
  <dgm:cxnLst>
    <dgm:cxn modelId="{C46A7E0A-F1B7-4741-8D8B-5D2EC65EEBF9}" srcId="{524D330A-7E2A-46CC-B9AA-900C61541BCD}" destId="{6E9ED86E-75B0-4803-AA8A-7BEA2C9A0DA7}" srcOrd="3" destOrd="0" parTransId="{A37B5C4E-2C1F-49AA-B579-13C327AF1292}" sibTransId="{01139F17-1B61-43B6-ACBD-D8E1C3B01DA6}"/>
    <dgm:cxn modelId="{831260EC-49DA-4B41-8F04-CDC43EDECF1A}" type="presOf" srcId="{5F3E5B36-CB4A-4507-92CD-B256660F6E57}" destId="{3D50D5D5-916D-46D5-9690-2C250E83A7FF}" srcOrd="0" destOrd="0" presId="urn:microsoft.com/office/officeart/2005/8/layout/list1"/>
    <dgm:cxn modelId="{4321A9C9-B1A1-4095-B7C5-66E2902861F4}" srcId="{524D330A-7E2A-46CC-B9AA-900C61541BCD}" destId="{768EC364-95DD-4733-8C71-5811839D469F}" srcOrd="4" destOrd="0" parTransId="{043BAEC6-C594-472C-80C1-C4BA38DE6C05}" sibTransId="{76C21F58-19B7-4112-BF07-5F49BE6C1DE6}"/>
    <dgm:cxn modelId="{B05D8E60-8D29-4591-9090-F228B22D07CD}" type="presOf" srcId="{C533F5D7-6E1A-4B1D-AD17-684B8B929994}" destId="{8BA37A50-9E2D-435D-9BA3-222FEB3BAF3A}" srcOrd="0" destOrd="0" presId="urn:microsoft.com/office/officeart/2005/8/layout/list1"/>
    <dgm:cxn modelId="{0F50426D-2D87-483D-A0FE-8B8267603927}" type="presOf" srcId="{C533F5D7-6E1A-4B1D-AD17-684B8B929994}" destId="{488B822A-655E-421C-AAE5-1E2F7D3141AC}" srcOrd="1" destOrd="0" presId="urn:microsoft.com/office/officeart/2005/8/layout/list1"/>
    <dgm:cxn modelId="{A0D6B1F8-872A-46A4-8589-5CE60AE10CC3}" type="presOf" srcId="{6E9ED86E-75B0-4803-AA8A-7BEA2C9A0DA7}" destId="{CF81D03A-9ADA-4241-923C-228CC6309B91}" srcOrd="0" destOrd="0" presId="urn:microsoft.com/office/officeart/2005/8/layout/list1"/>
    <dgm:cxn modelId="{96E6DBFB-D5EF-4F09-ACBC-62909EEEC9C7}" type="presOf" srcId="{5FCC082B-29F6-4B67-B7D6-6A0D4112C4E6}" destId="{2308EBBD-DDDB-4757-A6BF-B1EEEF4B3ADB}" srcOrd="0" destOrd="0" presId="urn:microsoft.com/office/officeart/2005/8/layout/list1"/>
    <dgm:cxn modelId="{AC46D3AE-43B0-45BB-B259-FF9203B5D3F9}" srcId="{524D330A-7E2A-46CC-B9AA-900C61541BCD}" destId="{5F3E5B36-CB4A-4507-92CD-B256660F6E57}" srcOrd="1" destOrd="0" parTransId="{8B61CFF9-74A4-40D6-A6A2-70EE12AEB8BF}" sibTransId="{1EC93143-3177-42A7-946F-F6352D034F85}"/>
    <dgm:cxn modelId="{2910A22A-2F03-423C-948A-A6036A758890}" type="presOf" srcId="{5F3E5B36-CB4A-4507-92CD-B256660F6E57}" destId="{3F1A85EF-1ACA-4D80-BEEE-302F343275DB}" srcOrd="1" destOrd="0" presId="urn:microsoft.com/office/officeart/2005/8/layout/list1"/>
    <dgm:cxn modelId="{ACBE7612-13A9-4520-B18B-03A2AC7911F3}" type="presOf" srcId="{768EC364-95DD-4733-8C71-5811839D469F}" destId="{7D174084-21B9-47C4-8177-937751A2BFEC}" srcOrd="1" destOrd="0" presId="urn:microsoft.com/office/officeart/2005/8/layout/list1"/>
    <dgm:cxn modelId="{09FF9729-3979-464D-994C-6E664CE2A7B0}" srcId="{524D330A-7E2A-46CC-B9AA-900C61541BCD}" destId="{C533F5D7-6E1A-4B1D-AD17-684B8B929994}" srcOrd="0" destOrd="0" parTransId="{28B07878-73B8-4B4D-9C08-CAB546698D9E}" sibTransId="{F36F7F0C-F0E2-44F3-8771-663D01A04D16}"/>
    <dgm:cxn modelId="{A64EE172-DD82-4E66-9572-B531A3F71882}" type="presOf" srcId="{524D330A-7E2A-46CC-B9AA-900C61541BCD}" destId="{9C2DCE06-5AF8-4AE7-84AB-2A8D7031F991}" srcOrd="0" destOrd="0" presId="urn:microsoft.com/office/officeart/2005/8/layout/list1"/>
    <dgm:cxn modelId="{C6A788EA-387F-4269-AF36-738DB4A89CC9}" type="presOf" srcId="{6E9ED86E-75B0-4803-AA8A-7BEA2C9A0DA7}" destId="{03C41477-428B-4767-9BA3-8109F4DBA523}" srcOrd="1" destOrd="0" presId="urn:microsoft.com/office/officeart/2005/8/layout/list1"/>
    <dgm:cxn modelId="{A351B90C-9E39-4019-80B3-D085DDB83B21}" type="presOf" srcId="{768EC364-95DD-4733-8C71-5811839D469F}" destId="{464DDF6B-6FAF-408A-8CCA-B19E3C717688}" srcOrd="0" destOrd="0" presId="urn:microsoft.com/office/officeart/2005/8/layout/list1"/>
    <dgm:cxn modelId="{F58AEC4D-BCDB-437B-B8D2-E5C6376E2CD8}" srcId="{524D330A-7E2A-46CC-B9AA-900C61541BCD}" destId="{5FCC082B-29F6-4B67-B7D6-6A0D4112C4E6}" srcOrd="2" destOrd="0" parTransId="{41113809-DC7C-4993-AA9D-CDCA76B69D2D}" sibTransId="{FDD2E1DD-1319-430E-A245-EAF82F51C709}"/>
    <dgm:cxn modelId="{329B1B01-39B3-40DC-A571-E1261C81A1F6}" type="presOf" srcId="{5FCC082B-29F6-4B67-B7D6-6A0D4112C4E6}" destId="{C32F8912-EF14-4878-89C5-337EDD9923D4}" srcOrd="1" destOrd="0" presId="urn:microsoft.com/office/officeart/2005/8/layout/list1"/>
    <dgm:cxn modelId="{23D987DE-76DF-4206-BB80-A81579838585}" type="presParOf" srcId="{9C2DCE06-5AF8-4AE7-84AB-2A8D7031F991}" destId="{6C79C428-9997-4BBE-96A1-419FC4204D7E}" srcOrd="0" destOrd="0" presId="urn:microsoft.com/office/officeart/2005/8/layout/list1"/>
    <dgm:cxn modelId="{F93182C1-7234-406F-9AA2-68D1E3149CEF}" type="presParOf" srcId="{6C79C428-9997-4BBE-96A1-419FC4204D7E}" destId="{8BA37A50-9E2D-435D-9BA3-222FEB3BAF3A}" srcOrd="0" destOrd="0" presId="urn:microsoft.com/office/officeart/2005/8/layout/list1"/>
    <dgm:cxn modelId="{0A2DFB30-C33C-4BAE-9D69-1268101923F0}" type="presParOf" srcId="{6C79C428-9997-4BBE-96A1-419FC4204D7E}" destId="{488B822A-655E-421C-AAE5-1E2F7D3141AC}" srcOrd="1" destOrd="0" presId="urn:microsoft.com/office/officeart/2005/8/layout/list1"/>
    <dgm:cxn modelId="{8EE3FF56-A9CC-47EF-8551-EFD3CA972BB7}" type="presParOf" srcId="{9C2DCE06-5AF8-4AE7-84AB-2A8D7031F991}" destId="{A5273864-F695-4799-AFE7-89588D4BE528}" srcOrd="1" destOrd="0" presId="urn:microsoft.com/office/officeart/2005/8/layout/list1"/>
    <dgm:cxn modelId="{44A58047-53F9-48A6-A189-2D4DA41FA950}" type="presParOf" srcId="{9C2DCE06-5AF8-4AE7-84AB-2A8D7031F991}" destId="{9C28EEFB-6CAD-4F3A-BA1D-7EC683F435E4}" srcOrd="2" destOrd="0" presId="urn:microsoft.com/office/officeart/2005/8/layout/list1"/>
    <dgm:cxn modelId="{304B62A8-771F-461A-8F2E-00EFB8802F07}" type="presParOf" srcId="{9C2DCE06-5AF8-4AE7-84AB-2A8D7031F991}" destId="{1665D155-9B9C-4399-BD43-F02F62080119}" srcOrd="3" destOrd="0" presId="urn:microsoft.com/office/officeart/2005/8/layout/list1"/>
    <dgm:cxn modelId="{015C95DF-73F6-4D85-9A9E-FEC0FB48860F}" type="presParOf" srcId="{9C2DCE06-5AF8-4AE7-84AB-2A8D7031F991}" destId="{2E451D62-8DCD-45DC-BD3B-F36423115077}" srcOrd="4" destOrd="0" presId="urn:microsoft.com/office/officeart/2005/8/layout/list1"/>
    <dgm:cxn modelId="{679D1510-1DD5-46EE-9C67-E4A529CBD616}" type="presParOf" srcId="{2E451D62-8DCD-45DC-BD3B-F36423115077}" destId="{3D50D5D5-916D-46D5-9690-2C250E83A7FF}" srcOrd="0" destOrd="0" presId="urn:microsoft.com/office/officeart/2005/8/layout/list1"/>
    <dgm:cxn modelId="{9B716EF9-48F5-4A48-8F6C-224D84731598}" type="presParOf" srcId="{2E451D62-8DCD-45DC-BD3B-F36423115077}" destId="{3F1A85EF-1ACA-4D80-BEEE-302F343275DB}" srcOrd="1" destOrd="0" presId="urn:microsoft.com/office/officeart/2005/8/layout/list1"/>
    <dgm:cxn modelId="{6BFC511A-DF61-4E7C-A29D-A2833F6B75ED}" type="presParOf" srcId="{9C2DCE06-5AF8-4AE7-84AB-2A8D7031F991}" destId="{406A59C1-00B7-41D6-A092-CEE13ACD9DE3}" srcOrd="5" destOrd="0" presId="urn:microsoft.com/office/officeart/2005/8/layout/list1"/>
    <dgm:cxn modelId="{CFABD53E-90D7-4BD7-A3CC-79C4261408CB}" type="presParOf" srcId="{9C2DCE06-5AF8-4AE7-84AB-2A8D7031F991}" destId="{AD116493-3468-4F45-A6C6-0CA6ACE28592}" srcOrd="6" destOrd="0" presId="urn:microsoft.com/office/officeart/2005/8/layout/list1"/>
    <dgm:cxn modelId="{9DF0DC0F-6C19-4A61-81C2-11C6726C9756}" type="presParOf" srcId="{9C2DCE06-5AF8-4AE7-84AB-2A8D7031F991}" destId="{B342C85E-78A9-495F-90BA-AAA0827E0365}" srcOrd="7" destOrd="0" presId="urn:microsoft.com/office/officeart/2005/8/layout/list1"/>
    <dgm:cxn modelId="{819A6537-DDEF-46E4-B711-A42C1B512335}" type="presParOf" srcId="{9C2DCE06-5AF8-4AE7-84AB-2A8D7031F991}" destId="{C7BCA81A-06C4-42AF-B2DC-A8A0747B9062}" srcOrd="8" destOrd="0" presId="urn:microsoft.com/office/officeart/2005/8/layout/list1"/>
    <dgm:cxn modelId="{CC697194-9196-4942-8AEC-D2BB7D5B9678}" type="presParOf" srcId="{C7BCA81A-06C4-42AF-B2DC-A8A0747B9062}" destId="{2308EBBD-DDDB-4757-A6BF-B1EEEF4B3ADB}" srcOrd="0" destOrd="0" presId="urn:microsoft.com/office/officeart/2005/8/layout/list1"/>
    <dgm:cxn modelId="{C18B4E51-3413-442F-A144-D615580950B6}" type="presParOf" srcId="{C7BCA81A-06C4-42AF-B2DC-A8A0747B9062}" destId="{C32F8912-EF14-4878-89C5-337EDD9923D4}" srcOrd="1" destOrd="0" presId="urn:microsoft.com/office/officeart/2005/8/layout/list1"/>
    <dgm:cxn modelId="{EF3486FE-590E-4BE9-861D-6540E9B3495D}" type="presParOf" srcId="{9C2DCE06-5AF8-4AE7-84AB-2A8D7031F991}" destId="{F860C3A9-7437-4389-BD01-D6DED708EF52}" srcOrd="9" destOrd="0" presId="urn:microsoft.com/office/officeart/2005/8/layout/list1"/>
    <dgm:cxn modelId="{1576C5F2-08B1-4629-AE58-5B4E0D93F7FE}" type="presParOf" srcId="{9C2DCE06-5AF8-4AE7-84AB-2A8D7031F991}" destId="{DFA0C54B-3430-4667-9250-3D40D029E334}" srcOrd="10" destOrd="0" presId="urn:microsoft.com/office/officeart/2005/8/layout/list1"/>
    <dgm:cxn modelId="{20B00500-9CBF-4A5D-BA60-7A78FCE829D5}" type="presParOf" srcId="{9C2DCE06-5AF8-4AE7-84AB-2A8D7031F991}" destId="{E69A4923-A2A5-45DB-A67C-A780EEF7C25C}" srcOrd="11" destOrd="0" presId="urn:microsoft.com/office/officeart/2005/8/layout/list1"/>
    <dgm:cxn modelId="{F8260948-51E6-4347-BEE4-D9668E3929C8}" type="presParOf" srcId="{9C2DCE06-5AF8-4AE7-84AB-2A8D7031F991}" destId="{0DE11F7A-6307-4376-A090-2870C52DD02D}" srcOrd="12" destOrd="0" presId="urn:microsoft.com/office/officeart/2005/8/layout/list1"/>
    <dgm:cxn modelId="{0ACB0B1C-D358-45FC-9695-6A5EC98F12F1}" type="presParOf" srcId="{0DE11F7A-6307-4376-A090-2870C52DD02D}" destId="{CF81D03A-9ADA-4241-923C-228CC6309B91}" srcOrd="0" destOrd="0" presId="urn:microsoft.com/office/officeart/2005/8/layout/list1"/>
    <dgm:cxn modelId="{7D59FCB7-6FA0-4A24-BC71-C083C52F0790}" type="presParOf" srcId="{0DE11F7A-6307-4376-A090-2870C52DD02D}" destId="{03C41477-428B-4767-9BA3-8109F4DBA523}" srcOrd="1" destOrd="0" presId="urn:microsoft.com/office/officeart/2005/8/layout/list1"/>
    <dgm:cxn modelId="{3630F5EA-93D4-4870-987A-C73038C6550E}" type="presParOf" srcId="{9C2DCE06-5AF8-4AE7-84AB-2A8D7031F991}" destId="{FA263E51-FAC6-40B3-AABE-9F600846CB78}" srcOrd="13" destOrd="0" presId="urn:microsoft.com/office/officeart/2005/8/layout/list1"/>
    <dgm:cxn modelId="{18966993-8447-40B3-B783-6F482B1B1A64}" type="presParOf" srcId="{9C2DCE06-5AF8-4AE7-84AB-2A8D7031F991}" destId="{5F9F960C-DAB1-4B81-867D-536CE0E409F9}" srcOrd="14" destOrd="0" presId="urn:microsoft.com/office/officeart/2005/8/layout/list1"/>
    <dgm:cxn modelId="{B59AEEF1-6972-4C4B-875C-1BF011CCEB66}" type="presParOf" srcId="{9C2DCE06-5AF8-4AE7-84AB-2A8D7031F991}" destId="{ED97E848-6F4B-4832-857C-D4E1ECE848EA}" srcOrd="15" destOrd="0" presId="urn:microsoft.com/office/officeart/2005/8/layout/list1"/>
    <dgm:cxn modelId="{10EF7E2A-0506-49DF-B762-4407FA0DAC7F}" type="presParOf" srcId="{9C2DCE06-5AF8-4AE7-84AB-2A8D7031F991}" destId="{6FBA3056-0342-4C9C-93D1-C7E2C47E04E7}" srcOrd="16" destOrd="0" presId="urn:microsoft.com/office/officeart/2005/8/layout/list1"/>
    <dgm:cxn modelId="{B13FCBC0-8CA1-404E-8B44-881CC0DAAE5A}" type="presParOf" srcId="{6FBA3056-0342-4C9C-93D1-C7E2C47E04E7}" destId="{464DDF6B-6FAF-408A-8CCA-B19E3C717688}" srcOrd="0" destOrd="0" presId="urn:microsoft.com/office/officeart/2005/8/layout/list1"/>
    <dgm:cxn modelId="{E55AE313-B6A0-4D09-8B27-647B5557F106}" type="presParOf" srcId="{6FBA3056-0342-4C9C-93D1-C7E2C47E04E7}" destId="{7D174084-21B9-47C4-8177-937751A2BFEC}" srcOrd="1" destOrd="0" presId="urn:microsoft.com/office/officeart/2005/8/layout/list1"/>
    <dgm:cxn modelId="{D9418C30-BC1D-4858-AF3A-E78830F91F3F}" type="presParOf" srcId="{9C2DCE06-5AF8-4AE7-84AB-2A8D7031F991}" destId="{61891D01-1D99-4B73-B0D5-AA297239AC80}" srcOrd="17" destOrd="0" presId="urn:microsoft.com/office/officeart/2005/8/layout/list1"/>
    <dgm:cxn modelId="{C196B10A-8F0F-4BF6-A1A3-76462C091879}" type="presParOf" srcId="{9C2DCE06-5AF8-4AE7-84AB-2A8D7031F991}" destId="{25FBC84A-000F-42AF-88E9-4125B02AD06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ABCE87-3430-4DAA-88FC-D411EFBEC5B7}"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DBF67BEB-E2E1-49E6-B55D-965D8603AA47}">
      <dgm:prSet phldrT="[Text]"/>
      <dgm:spPr/>
      <dgm:t>
        <a:bodyPr/>
        <a:lstStyle/>
        <a:p>
          <a:r>
            <a:rPr lang="en-US" smtClean="0"/>
            <a:t>TL thất nghiệp</a:t>
          </a:r>
          <a:endParaRPr lang="en-US"/>
        </a:p>
      </dgm:t>
    </dgm:pt>
    <dgm:pt modelId="{393C86F4-182A-4208-B983-BED826B4360F}" type="parTrans" cxnId="{3F43BB22-8CCB-481A-BD3B-559126425D86}">
      <dgm:prSet/>
      <dgm:spPr/>
      <dgm:t>
        <a:bodyPr/>
        <a:lstStyle/>
        <a:p>
          <a:endParaRPr lang="en-US"/>
        </a:p>
      </dgm:t>
    </dgm:pt>
    <dgm:pt modelId="{19DA4793-F332-4CB9-AABF-727776033C2A}" type="sibTrans" cxnId="{3F43BB22-8CCB-481A-BD3B-559126425D86}">
      <dgm:prSet/>
      <dgm:spPr/>
      <dgm:t>
        <a:bodyPr/>
        <a:lstStyle/>
        <a:p>
          <a:endParaRPr lang="en-US"/>
        </a:p>
      </dgm:t>
    </dgm:pt>
    <dgm:pt modelId="{391A422E-9033-4256-A82F-A4674323928F}">
      <dgm:prSet phldrT="[Text]"/>
      <dgm:spPr/>
      <dgm:t>
        <a:bodyPr/>
        <a:lstStyle/>
        <a:p>
          <a:r>
            <a:rPr lang="vi-VN" dirty="0" smtClean="0">
              <a:latin typeface="Times New Roman" pitchFamily="18" charset="0"/>
              <a:cs typeface="Times New Roman" pitchFamily="18" charset="0"/>
            </a:rPr>
            <a:t>là </a:t>
          </a:r>
          <a:r>
            <a:rPr lang="en-US" dirty="0" err="1" smtClean="0">
              <a:latin typeface="Times New Roman" pitchFamily="18" charset="0"/>
              <a:cs typeface="Times New Roman" pitchFamily="18" charset="0"/>
            </a:rPr>
            <a:t>phần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trăm</a:t>
          </a:r>
          <a:r>
            <a:rPr lang="vi-VN" dirty="0" smtClean="0">
              <a:latin typeface="Times New Roman" pitchFamily="18" charset="0"/>
              <a:cs typeface="Times New Roman" pitchFamily="18" charset="0"/>
            </a:rPr>
            <a:t> những người chưa tìm được việc làm tr</a:t>
          </a:r>
          <a:r>
            <a:rPr lang="en-US" dirty="0" err="1" smtClean="0">
              <a:latin typeface="Times New Roman" pitchFamily="18" charset="0"/>
              <a:cs typeface="Times New Roman" pitchFamily="18" charset="0"/>
            </a:rPr>
            <a:t>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toàn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bộ</a:t>
          </a:r>
          <a:r>
            <a:rPr lang="vi-VN" dirty="0" smtClean="0">
              <a:latin typeface="Times New Roman" pitchFamily="18" charset="0"/>
              <a:cs typeface="Times New Roman" pitchFamily="18" charset="0"/>
            </a:rPr>
            <a:t> lực lượng lao động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hội</a:t>
          </a:r>
          <a:endParaRPr lang="en-US" dirty="0">
            <a:latin typeface="Times New Roman" pitchFamily="18" charset="0"/>
            <a:cs typeface="Times New Roman" pitchFamily="18" charset="0"/>
          </a:endParaRPr>
        </a:p>
      </dgm:t>
    </dgm:pt>
    <dgm:pt modelId="{4751FD07-4417-46A1-AFC6-233645750CF6}" type="parTrans" cxnId="{F57E2181-26B1-4515-92A2-DF65F3B22A49}">
      <dgm:prSet/>
      <dgm:spPr/>
      <dgm:t>
        <a:bodyPr/>
        <a:lstStyle/>
        <a:p>
          <a:endParaRPr lang="en-US"/>
        </a:p>
      </dgm:t>
    </dgm:pt>
    <dgm:pt modelId="{F16FAA4B-103F-4756-85AF-E8E830D9D7BB}" type="sibTrans" cxnId="{F57E2181-26B1-4515-92A2-DF65F3B22A49}">
      <dgm:prSet/>
      <dgm:spPr/>
      <dgm:t>
        <a:bodyPr/>
        <a:lstStyle/>
        <a:p>
          <a:endParaRPr lang="en-US"/>
        </a:p>
      </dgm:t>
    </dgm:pt>
    <dgm:pt modelId="{9C84498A-2CC0-4E5D-95D3-1BAD29969F3C}">
      <dgm:prSet phldrT="[Text]"/>
      <dgm:spPr/>
      <dgm:t>
        <a:bodyPr/>
        <a:lstStyle/>
        <a:p>
          <a:r>
            <a:rPr lang="en-US" smtClean="0"/>
            <a:t>Việc làm</a:t>
          </a:r>
          <a:endParaRPr lang="en-US"/>
        </a:p>
      </dgm:t>
    </dgm:pt>
    <dgm:pt modelId="{6A2D9CE2-9D41-4545-B360-F8ADB467A204}" type="parTrans" cxnId="{D64F0D22-AE96-4067-961C-BE70ED4FEB44}">
      <dgm:prSet/>
      <dgm:spPr/>
      <dgm:t>
        <a:bodyPr/>
        <a:lstStyle/>
        <a:p>
          <a:endParaRPr lang="en-US"/>
        </a:p>
      </dgm:t>
    </dgm:pt>
    <dgm:pt modelId="{35B91A88-3BE3-4F5A-874B-36E8E2DE6349}" type="sibTrans" cxnId="{D64F0D22-AE96-4067-961C-BE70ED4FEB44}">
      <dgm:prSet/>
      <dgm:spPr/>
      <dgm:t>
        <a:bodyPr/>
        <a:lstStyle/>
        <a:p>
          <a:endParaRPr lang="en-US"/>
        </a:p>
      </dgm:t>
    </dgm:pt>
    <dgm:pt modelId="{387F95C4-4C25-49A5-9520-83E85298D43C}">
      <dgm:prSet phldrT="[Text]"/>
      <dgm:spPr/>
      <dgm:t>
        <a:bodyPr/>
        <a:lstStyle/>
        <a:p>
          <a:r>
            <a:rPr lang="en-US" dirty="0" err="1" smtClean="0">
              <a:latin typeface="Times New Roman" pitchFamily="18" charset="0"/>
              <a:cs typeface="Times New Roman" pitchFamily="18" charset="0"/>
            </a:rPr>
            <a:t>đo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lường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năng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tế</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hoạt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động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với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tối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đa</a:t>
          </a:r>
          <a:r>
            <a:rPr lang="en-US" dirty="0" smtClean="0">
              <a:latin typeface="Times New Roman" pitchFamily="18" charset="0"/>
              <a:cs typeface="Times New Roman" pitchFamily="18" charset="0"/>
            </a:rPr>
            <a:t> </a:t>
          </a:r>
          <a:r>
            <a:rPr lang="en-US" err="1" smtClean="0">
              <a:latin typeface="Times New Roman" pitchFamily="18" charset="0"/>
              <a:cs typeface="Times New Roman" pitchFamily="18" charset="0"/>
            </a:rPr>
            <a:t>nguồn</a:t>
          </a:r>
          <a:r>
            <a:rPr lang="en-US" smtClean="0">
              <a:latin typeface="Times New Roman" pitchFamily="18" charset="0"/>
              <a:cs typeface="Times New Roman" pitchFamily="18" charset="0"/>
            </a:rPr>
            <a:t> lực.</a:t>
          </a:r>
          <a:endParaRPr lang="en-US" dirty="0">
            <a:latin typeface="Times New Roman" pitchFamily="18" charset="0"/>
            <a:cs typeface="Times New Roman" pitchFamily="18" charset="0"/>
          </a:endParaRPr>
        </a:p>
      </dgm:t>
    </dgm:pt>
    <dgm:pt modelId="{5481387C-79AE-4190-89D0-E45575BE388E}" type="parTrans" cxnId="{2E7D8424-9C23-45C7-8DD1-F7FEF8988D54}">
      <dgm:prSet/>
      <dgm:spPr/>
      <dgm:t>
        <a:bodyPr/>
        <a:lstStyle/>
        <a:p>
          <a:endParaRPr lang="en-US"/>
        </a:p>
      </dgm:t>
    </dgm:pt>
    <dgm:pt modelId="{4BE552BE-65F5-4FA0-9112-3A915FB0D493}" type="sibTrans" cxnId="{2E7D8424-9C23-45C7-8DD1-F7FEF8988D54}">
      <dgm:prSet/>
      <dgm:spPr/>
      <dgm:t>
        <a:bodyPr/>
        <a:lstStyle/>
        <a:p>
          <a:endParaRPr lang="en-US"/>
        </a:p>
      </dgm:t>
    </dgm:pt>
    <dgm:pt modelId="{2BE98517-6A5B-487F-B95A-B513BB62CD71}">
      <dgm:prSet phldrT="[Text]"/>
      <dgm:spPr/>
      <dgm:t>
        <a:bodyPr/>
        <a:lstStyle/>
        <a:p>
          <a:r>
            <a:rPr lang="en-US" smtClean="0"/>
            <a:t>Việc làm - TL thất nghiệp</a:t>
          </a:r>
          <a:endParaRPr lang="en-US"/>
        </a:p>
      </dgm:t>
    </dgm:pt>
    <dgm:pt modelId="{BA7A68B8-43A0-4104-BED9-47A3C3DADEED}" type="parTrans" cxnId="{3B78D6DF-F21E-4E74-B0A7-E8EB3C99387E}">
      <dgm:prSet/>
      <dgm:spPr/>
      <dgm:t>
        <a:bodyPr/>
        <a:lstStyle/>
        <a:p>
          <a:endParaRPr lang="en-US"/>
        </a:p>
      </dgm:t>
    </dgm:pt>
    <dgm:pt modelId="{892ED678-E48D-40FF-84BF-5B3B22CAB562}" type="sibTrans" cxnId="{3B78D6DF-F21E-4E74-B0A7-E8EB3C99387E}">
      <dgm:prSet/>
      <dgm:spPr/>
      <dgm:t>
        <a:bodyPr/>
        <a:lstStyle/>
        <a:p>
          <a:endParaRPr lang="en-US"/>
        </a:p>
      </dgm:t>
    </dgm:pt>
    <dgm:pt modelId="{6DB8C3F9-E871-4C9C-901D-8CFE6D7E0868}">
      <dgm:prSet phldrT="[Text]"/>
      <dgm:spPr/>
      <dgm:t>
        <a:bodyPr/>
        <a:lstStyle/>
        <a:p>
          <a:r>
            <a:rPr lang="en-US" dirty="0" err="1" smtClean="0">
              <a:latin typeface="Times New Roman" pitchFamily="18" charset="0"/>
              <a:cs typeface="Times New Roman" pitchFamily="18" charset="0"/>
            </a:rPr>
            <a:t>phản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ánh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năng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nền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tế</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cung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ứng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nhân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tố</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xuất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khác</a:t>
          </a:r>
          <a:endParaRPr lang="en-US" dirty="0">
            <a:latin typeface="Times New Roman" pitchFamily="18" charset="0"/>
            <a:cs typeface="Times New Roman" pitchFamily="18" charset="0"/>
          </a:endParaRPr>
        </a:p>
      </dgm:t>
    </dgm:pt>
    <dgm:pt modelId="{620A8A8F-1519-49A9-844B-8901D40072CD}" type="parTrans" cxnId="{8B2030C4-0861-48C0-8049-2BCD11DB88B5}">
      <dgm:prSet/>
      <dgm:spPr/>
      <dgm:t>
        <a:bodyPr/>
        <a:lstStyle/>
        <a:p>
          <a:endParaRPr lang="en-US"/>
        </a:p>
      </dgm:t>
    </dgm:pt>
    <dgm:pt modelId="{5C9ED0BC-AC99-4C06-B00A-40F0249B7474}" type="sibTrans" cxnId="{8B2030C4-0861-48C0-8049-2BCD11DB88B5}">
      <dgm:prSet/>
      <dgm:spPr/>
      <dgm:t>
        <a:bodyPr/>
        <a:lstStyle/>
        <a:p>
          <a:endParaRPr lang="en-US"/>
        </a:p>
      </dgm:t>
    </dgm:pt>
    <dgm:pt modelId="{6FC7827B-A8D0-4539-8828-2644C219AAAB}" type="pres">
      <dgm:prSet presAssocID="{87ABCE87-3430-4DAA-88FC-D411EFBEC5B7}" presName="linearFlow" presStyleCnt="0">
        <dgm:presLayoutVars>
          <dgm:dir/>
          <dgm:animLvl val="lvl"/>
          <dgm:resizeHandles val="exact"/>
        </dgm:presLayoutVars>
      </dgm:prSet>
      <dgm:spPr/>
      <dgm:t>
        <a:bodyPr/>
        <a:lstStyle/>
        <a:p>
          <a:endParaRPr lang="en-US"/>
        </a:p>
      </dgm:t>
    </dgm:pt>
    <dgm:pt modelId="{981FBB9D-924C-47EC-A992-CE80344DBB4F}" type="pres">
      <dgm:prSet presAssocID="{DBF67BEB-E2E1-49E6-B55D-965D8603AA47}" presName="composite" presStyleCnt="0"/>
      <dgm:spPr/>
    </dgm:pt>
    <dgm:pt modelId="{735EF65E-E108-475A-B587-754BB399D199}" type="pres">
      <dgm:prSet presAssocID="{DBF67BEB-E2E1-49E6-B55D-965D8603AA47}" presName="parentText" presStyleLbl="alignNode1" presStyleIdx="0" presStyleCnt="3" custLinFactNeighborX="0" custLinFactNeighborY="-156">
        <dgm:presLayoutVars>
          <dgm:chMax val="1"/>
          <dgm:bulletEnabled val="1"/>
        </dgm:presLayoutVars>
      </dgm:prSet>
      <dgm:spPr/>
      <dgm:t>
        <a:bodyPr/>
        <a:lstStyle/>
        <a:p>
          <a:endParaRPr lang="en-US"/>
        </a:p>
      </dgm:t>
    </dgm:pt>
    <dgm:pt modelId="{7A6E5EF6-D75F-4350-9DB6-A2CAA2D7FEF5}" type="pres">
      <dgm:prSet presAssocID="{DBF67BEB-E2E1-49E6-B55D-965D8603AA47}" presName="descendantText" presStyleLbl="alignAcc1" presStyleIdx="0" presStyleCnt="3">
        <dgm:presLayoutVars>
          <dgm:bulletEnabled val="1"/>
        </dgm:presLayoutVars>
      </dgm:prSet>
      <dgm:spPr/>
      <dgm:t>
        <a:bodyPr/>
        <a:lstStyle/>
        <a:p>
          <a:endParaRPr lang="en-US"/>
        </a:p>
      </dgm:t>
    </dgm:pt>
    <dgm:pt modelId="{37ED0A8B-7EA1-42B9-A8F4-2C8FEBF0147C}" type="pres">
      <dgm:prSet presAssocID="{19DA4793-F332-4CB9-AABF-727776033C2A}" presName="sp" presStyleCnt="0"/>
      <dgm:spPr/>
    </dgm:pt>
    <dgm:pt modelId="{91D36638-D38E-4241-BB31-B0A8FA07F667}" type="pres">
      <dgm:prSet presAssocID="{9C84498A-2CC0-4E5D-95D3-1BAD29969F3C}" presName="composite" presStyleCnt="0"/>
      <dgm:spPr/>
    </dgm:pt>
    <dgm:pt modelId="{46DDE9BC-F7C3-44B8-849D-AC9038B6C5FD}" type="pres">
      <dgm:prSet presAssocID="{9C84498A-2CC0-4E5D-95D3-1BAD29969F3C}" presName="parentText" presStyleLbl="alignNode1" presStyleIdx="1" presStyleCnt="3">
        <dgm:presLayoutVars>
          <dgm:chMax val="1"/>
          <dgm:bulletEnabled val="1"/>
        </dgm:presLayoutVars>
      </dgm:prSet>
      <dgm:spPr/>
      <dgm:t>
        <a:bodyPr/>
        <a:lstStyle/>
        <a:p>
          <a:endParaRPr lang="en-US"/>
        </a:p>
      </dgm:t>
    </dgm:pt>
    <dgm:pt modelId="{010153FE-9C63-458B-9145-F3A62EC45BBB}" type="pres">
      <dgm:prSet presAssocID="{9C84498A-2CC0-4E5D-95D3-1BAD29969F3C}" presName="descendantText" presStyleLbl="alignAcc1" presStyleIdx="1" presStyleCnt="3">
        <dgm:presLayoutVars>
          <dgm:bulletEnabled val="1"/>
        </dgm:presLayoutVars>
      </dgm:prSet>
      <dgm:spPr/>
      <dgm:t>
        <a:bodyPr/>
        <a:lstStyle/>
        <a:p>
          <a:endParaRPr lang="en-US"/>
        </a:p>
      </dgm:t>
    </dgm:pt>
    <dgm:pt modelId="{34687DCF-5E1E-4852-8C8E-7942C11FF38E}" type="pres">
      <dgm:prSet presAssocID="{35B91A88-3BE3-4F5A-874B-36E8E2DE6349}" presName="sp" presStyleCnt="0"/>
      <dgm:spPr/>
    </dgm:pt>
    <dgm:pt modelId="{9517D2CC-7621-46D0-8CE1-2770DDFFB866}" type="pres">
      <dgm:prSet presAssocID="{2BE98517-6A5B-487F-B95A-B513BB62CD71}" presName="composite" presStyleCnt="0"/>
      <dgm:spPr/>
    </dgm:pt>
    <dgm:pt modelId="{2AA9415F-DFFE-4A8E-B308-55664BBFC9BA}" type="pres">
      <dgm:prSet presAssocID="{2BE98517-6A5B-487F-B95A-B513BB62CD71}" presName="parentText" presStyleLbl="alignNode1" presStyleIdx="2" presStyleCnt="3">
        <dgm:presLayoutVars>
          <dgm:chMax val="1"/>
          <dgm:bulletEnabled val="1"/>
        </dgm:presLayoutVars>
      </dgm:prSet>
      <dgm:spPr/>
      <dgm:t>
        <a:bodyPr/>
        <a:lstStyle/>
        <a:p>
          <a:endParaRPr lang="en-US"/>
        </a:p>
      </dgm:t>
    </dgm:pt>
    <dgm:pt modelId="{8BD65694-C2EA-4D02-AD3B-F1ABF61BC5C0}" type="pres">
      <dgm:prSet presAssocID="{2BE98517-6A5B-487F-B95A-B513BB62CD71}" presName="descendantText" presStyleLbl="alignAcc1" presStyleIdx="2" presStyleCnt="3">
        <dgm:presLayoutVars>
          <dgm:bulletEnabled val="1"/>
        </dgm:presLayoutVars>
      </dgm:prSet>
      <dgm:spPr/>
      <dgm:t>
        <a:bodyPr/>
        <a:lstStyle/>
        <a:p>
          <a:endParaRPr lang="en-US"/>
        </a:p>
      </dgm:t>
    </dgm:pt>
  </dgm:ptLst>
  <dgm:cxnLst>
    <dgm:cxn modelId="{5EDFD833-B5FB-489F-BE78-05793D7EB0F3}" type="presOf" srcId="{387F95C4-4C25-49A5-9520-83E85298D43C}" destId="{010153FE-9C63-458B-9145-F3A62EC45BBB}" srcOrd="0" destOrd="0" presId="urn:microsoft.com/office/officeart/2005/8/layout/chevron2"/>
    <dgm:cxn modelId="{9B0DE759-22AE-45A9-86E6-758E72280BEB}" type="presOf" srcId="{2BE98517-6A5B-487F-B95A-B513BB62CD71}" destId="{2AA9415F-DFFE-4A8E-B308-55664BBFC9BA}" srcOrd="0" destOrd="0" presId="urn:microsoft.com/office/officeart/2005/8/layout/chevron2"/>
    <dgm:cxn modelId="{DDCE3FD6-27E9-411B-93FE-C4DA2F162558}" type="presOf" srcId="{9C84498A-2CC0-4E5D-95D3-1BAD29969F3C}" destId="{46DDE9BC-F7C3-44B8-849D-AC9038B6C5FD}" srcOrd="0" destOrd="0" presId="urn:microsoft.com/office/officeart/2005/8/layout/chevron2"/>
    <dgm:cxn modelId="{F57E2181-26B1-4515-92A2-DF65F3B22A49}" srcId="{DBF67BEB-E2E1-49E6-B55D-965D8603AA47}" destId="{391A422E-9033-4256-A82F-A4674323928F}" srcOrd="0" destOrd="0" parTransId="{4751FD07-4417-46A1-AFC6-233645750CF6}" sibTransId="{F16FAA4B-103F-4756-85AF-E8E830D9D7BB}"/>
    <dgm:cxn modelId="{1A7B95B7-43CB-4BC9-A193-931938DD2567}" type="presOf" srcId="{DBF67BEB-E2E1-49E6-B55D-965D8603AA47}" destId="{735EF65E-E108-475A-B587-754BB399D199}" srcOrd="0" destOrd="0" presId="urn:microsoft.com/office/officeart/2005/8/layout/chevron2"/>
    <dgm:cxn modelId="{8B2030C4-0861-48C0-8049-2BCD11DB88B5}" srcId="{2BE98517-6A5B-487F-B95A-B513BB62CD71}" destId="{6DB8C3F9-E871-4C9C-901D-8CFE6D7E0868}" srcOrd="0" destOrd="0" parTransId="{620A8A8F-1519-49A9-844B-8901D40072CD}" sibTransId="{5C9ED0BC-AC99-4C06-B00A-40F0249B7474}"/>
    <dgm:cxn modelId="{2E7D8424-9C23-45C7-8DD1-F7FEF8988D54}" srcId="{9C84498A-2CC0-4E5D-95D3-1BAD29969F3C}" destId="{387F95C4-4C25-49A5-9520-83E85298D43C}" srcOrd="0" destOrd="0" parTransId="{5481387C-79AE-4190-89D0-E45575BE388E}" sibTransId="{4BE552BE-65F5-4FA0-9112-3A915FB0D493}"/>
    <dgm:cxn modelId="{D64F0D22-AE96-4067-961C-BE70ED4FEB44}" srcId="{87ABCE87-3430-4DAA-88FC-D411EFBEC5B7}" destId="{9C84498A-2CC0-4E5D-95D3-1BAD29969F3C}" srcOrd="1" destOrd="0" parTransId="{6A2D9CE2-9D41-4545-B360-F8ADB467A204}" sibTransId="{35B91A88-3BE3-4F5A-874B-36E8E2DE6349}"/>
    <dgm:cxn modelId="{48CC9340-8DFE-434C-8299-E6A8CF4EC74A}" type="presOf" srcId="{87ABCE87-3430-4DAA-88FC-D411EFBEC5B7}" destId="{6FC7827B-A8D0-4539-8828-2644C219AAAB}" srcOrd="0" destOrd="0" presId="urn:microsoft.com/office/officeart/2005/8/layout/chevron2"/>
    <dgm:cxn modelId="{048CC827-9791-4198-BCB1-B2CBFDE4CA08}" type="presOf" srcId="{6DB8C3F9-E871-4C9C-901D-8CFE6D7E0868}" destId="{8BD65694-C2EA-4D02-AD3B-F1ABF61BC5C0}" srcOrd="0" destOrd="0" presId="urn:microsoft.com/office/officeart/2005/8/layout/chevron2"/>
    <dgm:cxn modelId="{3F43BB22-8CCB-481A-BD3B-559126425D86}" srcId="{87ABCE87-3430-4DAA-88FC-D411EFBEC5B7}" destId="{DBF67BEB-E2E1-49E6-B55D-965D8603AA47}" srcOrd="0" destOrd="0" parTransId="{393C86F4-182A-4208-B983-BED826B4360F}" sibTransId="{19DA4793-F332-4CB9-AABF-727776033C2A}"/>
    <dgm:cxn modelId="{3B78D6DF-F21E-4E74-B0A7-E8EB3C99387E}" srcId="{87ABCE87-3430-4DAA-88FC-D411EFBEC5B7}" destId="{2BE98517-6A5B-487F-B95A-B513BB62CD71}" srcOrd="2" destOrd="0" parTransId="{BA7A68B8-43A0-4104-BED9-47A3C3DADEED}" sibTransId="{892ED678-E48D-40FF-84BF-5B3B22CAB562}"/>
    <dgm:cxn modelId="{F2EABCD0-8248-40DE-B723-805DC69CBBE0}" type="presOf" srcId="{391A422E-9033-4256-A82F-A4674323928F}" destId="{7A6E5EF6-D75F-4350-9DB6-A2CAA2D7FEF5}" srcOrd="0" destOrd="0" presId="urn:microsoft.com/office/officeart/2005/8/layout/chevron2"/>
    <dgm:cxn modelId="{D56BD94A-6C76-4877-A949-91925E9976A1}" type="presParOf" srcId="{6FC7827B-A8D0-4539-8828-2644C219AAAB}" destId="{981FBB9D-924C-47EC-A992-CE80344DBB4F}" srcOrd="0" destOrd="0" presId="urn:microsoft.com/office/officeart/2005/8/layout/chevron2"/>
    <dgm:cxn modelId="{DCF37DFC-88F8-4D0E-8225-425928789215}" type="presParOf" srcId="{981FBB9D-924C-47EC-A992-CE80344DBB4F}" destId="{735EF65E-E108-475A-B587-754BB399D199}" srcOrd="0" destOrd="0" presId="urn:microsoft.com/office/officeart/2005/8/layout/chevron2"/>
    <dgm:cxn modelId="{D1FE815C-FCD9-4409-B040-EBC883438DE3}" type="presParOf" srcId="{981FBB9D-924C-47EC-A992-CE80344DBB4F}" destId="{7A6E5EF6-D75F-4350-9DB6-A2CAA2D7FEF5}" srcOrd="1" destOrd="0" presId="urn:microsoft.com/office/officeart/2005/8/layout/chevron2"/>
    <dgm:cxn modelId="{746F1858-D413-461C-9C97-FD2BB489913F}" type="presParOf" srcId="{6FC7827B-A8D0-4539-8828-2644C219AAAB}" destId="{37ED0A8B-7EA1-42B9-A8F4-2C8FEBF0147C}" srcOrd="1" destOrd="0" presId="urn:microsoft.com/office/officeart/2005/8/layout/chevron2"/>
    <dgm:cxn modelId="{AC611969-4769-40AE-9FD7-4A42F413E318}" type="presParOf" srcId="{6FC7827B-A8D0-4539-8828-2644C219AAAB}" destId="{91D36638-D38E-4241-BB31-B0A8FA07F667}" srcOrd="2" destOrd="0" presId="urn:microsoft.com/office/officeart/2005/8/layout/chevron2"/>
    <dgm:cxn modelId="{F53D0807-4309-4F43-9FEF-723DEE77DE6D}" type="presParOf" srcId="{91D36638-D38E-4241-BB31-B0A8FA07F667}" destId="{46DDE9BC-F7C3-44B8-849D-AC9038B6C5FD}" srcOrd="0" destOrd="0" presId="urn:microsoft.com/office/officeart/2005/8/layout/chevron2"/>
    <dgm:cxn modelId="{9EFCC823-1969-41EA-8F0E-D5BA527EC19A}" type="presParOf" srcId="{91D36638-D38E-4241-BB31-B0A8FA07F667}" destId="{010153FE-9C63-458B-9145-F3A62EC45BBB}" srcOrd="1" destOrd="0" presId="urn:microsoft.com/office/officeart/2005/8/layout/chevron2"/>
    <dgm:cxn modelId="{3EF0EF5B-6121-4847-82F0-526C611400C3}" type="presParOf" srcId="{6FC7827B-A8D0-4539-8828-2644C219AAAB}" destId="{34687DCF-5E1E-4852-8C8E-7942C11FF38E}" srcOrd="3" destOrd="0" presId="urn:microsoft.com/office/officeart/2005/8/layout/chevron2"/>
    <dgm:cxn modelId="{5BF5466F-3F21-45AA-A7D9-9379130EA9C1}" type="presParOf" srcId="{6FC7827B-A8D0-4539-8828-2644C219AAAB}" destId="{9517D2CC-7621-46D0-8CE1-2770DDFFB866}" srcOrd="4" destOrd="0" presId="urn:microsoft.com/office/officeart/2005/8/layout/chevron2"/>
    <dgm:cxn modelId="{40CDA31D-6DFB-42D1-8354-6B4CFDC917A5}" type="presParOf" srcId="{9517D2CC-7621-46D0-8CE1-2770DDFFB866}" destId="{2AA9415F-DFFE-4A8E-B308-55664BBFC9BA}" srcOrd="0" destOrd="0" presId="urn:microsoft.com/office/officeart/2005/8/layout/chevron2"/>
    <dgm:cxn modelId="{2B0640B8-02E4-4E95-8BF5-9CB7B31B9ECC}" type="presParOf" srcId="{9517D2CC-7621-46D0-8CE1-2770DDFFB866}" destId="{8BD65694-C2EA-4D02-AD3B-F1ABF61BC5C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250B04-4B7E-4355-95CA-02DBDFCF19BE}" type="doc">
      <dgm:prSet loTypeId="urn:microsoft.com/office/officeart/2005/8/layout/hierarchy4" loCatId="relationship" qsTypeId="urn:microsoft.com/office/officeart/2005/8/quickstyle/3d3" qsCatId="3D" csTypeId="urn:microsoft.com/office/officeart/2005/8/colors/colorful2" csCatId="colorful" phldr="1"/>
      <dgm:spPr/>
      <dgm:t>
        <a:bodyPr/>
        <a:lstStyle/>
        <a:p>
          <a:endParaRPr lang="en-US"/>
        </a:p>
      </dgm:t>
    </dgm:pt>
    <dgm:pt modelId="{F0169804-312B-4513-8D27-E541704BE195}">
      <dgm:prSet phldrT="[Text]"/>
      <dgm:spPr/>
      <dgm:t>
        <a:bodyPr/>
        <a:lstStyle/>
        <a:p>
          <a:r>
            <a:rPr lang="en-US" smtClean="0">
              <a:latin typeface="Times New Roman" pitchFamily="18" charset="0"/>
              <a:cs typeface="Times New Roman" pitchFamily="18" charset="0"/>
            </a:rPr>
            <a:t>Chính sách của chính phủ</a:t>
          </a:r>
          <a:endParaRPr lang="en-US" dirty="0"/>
        </a:p>
      </dgm:t>
    </dgm:pt>
    <dgm:pt modelId="{9E8B525B-7283-4BCC-80FB-2F09962D99BB}" type="parTrans" cxnId="{A2E299CD-F644-4FEB-B795-38E8F58C3262}">
      <dgm:prSet/>
      <dgm:spPr/>
      <dgm:t>
        <a:bodyPr/>
        <a:lstStyle/>
        <a:p>
          <a:endParaRPr lang="en-US"/>
        </a:p>
      </dgm:t>
    </dgm:pt>
    <dgm:pt modelId="{080BF0D5-007F-40FF-A7DD-A3DD753694BF}" type="sibTrans" cxnId="{A2E299CD-F644-4FEB-B795-38E8F58C3262}">
      <dgm:prSet/>
      <dgm:spPr/>
      <dgm:t>
        <a:bodyPr/>
        <a:lstStyle/>
        <a:p>
          <a:endParaRPr lang="en-US"/>
        </a:p>
      </dgm:t>
    </dgm:pt>
    <dgm:pt modelId="{D163ADEA-0535-4CBF-B414-37EFC4D572E7}">
      <dgm:prSet phldrT="[Text]"/>
      <dgm:spPr/>
      <dgm:t>
        <a:bodyPr/>
        <a:lstStyle/>
        <a:p>
          <a:r>
            <a:rPr lang="en-US" dirty="0" err="1" smtClean="0">
              <a:solidFill>
                <a:schemeClr val="tx1"/>
              </a:solidFill>
              <a:latin typeface="Times New Roman" pitchFamily="18" charset="0"/>
              <a:cs typeface="Times New Roman" pitchFamily="18" charset="0"/>
            </a:rPr>
            <a:t>Chính</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sách</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về</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phía</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cầu</a:t>
          </a:r>
          <a:endParaRPr lang="en-US" dirty="0">
            <a:solidFill>
              <a:schemeClr val="tx1"/>
            </a:solidFill>
          </a:endParaRPr>
        </a:p>
      </dgm:t>
    </dgm:pt>
    <dgm:pt modelId="{F50A6733-75A1-49AA-AC14-2480A417C3ED}" type="parTrans" cxnId="{63F63129-6DF0-4C10-B3D3-F16182FF22A3}">
      <dgm:prSet/>
      <dgm:spPr/>
      <dgm:t>
        <a:bodyPr/>
        <a:lstStyle/>
        <a:p>
          <a:endParaRPr lang="en-US"/>
        </a:p>
      </dgm:t>
    </dgm:pt>
    <dgm:pt modelId="{EDE5DC5A-8F35-4A0D-B176-2EBB5D17E582}" type="sibTrans" cxnId="{63F63129-6DF0-4C10-B3D3-F16182FF22A3}">
      <dgm:prSet/>
      <dgm:spPr/>
      <dgm:t>
        <a:bodyPr/>
        <a:lstStyle/>
        <a:p>
          <a:endParaRPr lang="en-US"/>
        </a:p>
      </dgm:t>
    </dgm:pt>
    <dgm:pt modelId="{FEFB675D-CC97-46A2-A07E-2D14383C9E5F}">
      <dgm:prSet phldrT="[Text]"/>
      <dgm:spPr/>
      <dgm:t>
        <a:bodyPr/>
        <a:lstStyle/>
        <a:p>
          <a:r>
            <a:rPr lang="en-US" smtClean="0">
              <a:latin typeface="Times New Roman" pitchFamily="18" charset="0"/>
              <a:cs typeface="Times New Roman" pitchFamily="18" charset="0"/>
            </a:rPr>
            <a:t>Chính sách tài khóa</a:t>
          </a:r>
          <a:endParaRPr lang="en-US" dirty="0"/>
        </a:p>
      </dgm:t>
    </dgm:pt>
    <dgm:pt modelId="{3AB9C4DB-1B6A-481A-B321-1CE9409FC9C5}" type="parTrans" cxnId="{760FED02-28E7-4229-8D7D-C9C623AA6273}">
      <dgm:prSet/>
      <dgm:spPr/>
      <dgm:t>
        <a:bodyPr/>
        <a:lstStyle/>
        <a:p>
          <a:endParaRPr lang="en-US"/>
        </a:p>
      </dgm:t>
    </dgm:pt>
    <dgm:pt modelId="{9FDB4C35-C061-44ED-9C4E-D266C0573CCA}" type="sibTrans" cxnId="{760FED02-28E7-4229-8D7D-C9C623AA6273}">
      <dgm:prSet/>
      <dgm:spPr/>
      <dgm:t>
        <a:bodyPr/>
        <a:lstStyle/>
        <a:p>
          <a:endParaRPr lang="en-US"/>
        </a:p>
      </dgm:t>
    </dgm:pt>
    <dgm:pt modelId="{9F82F092-12B7-4733-88D0-31959DDA5272}">
      <dgm:prSet phldrT="[Text]"/>
      <dgm:spPr/>
      <dgm:t>
        <a:bodyPr/>
        <a:lstStyle/>
        <a:p>
          <a:r>
            <a:rPr lang="en-US" smtClean="0">
              <a:latin typeface="Times New Roman" pitchFamily="18" charset="0"/>
              <a:cs typeface="Times New Roman" pitchFamily="18" charset="0"/>
            </a:rPr>
            <a:t>Chính sách tiền tệ</a:t>
          </a:r>
          <a:endParaRPr lang="en-US" dirty="0"/>
        </a:p>
      </dgm:t>
    </dgm:pt>
    <dgm:pt modelId="{9DA056BE-4FDC-4757-A7AE-451C2B3FB3A0}" type="parTrans" cxnId="{731D70F0-EB7C-496C-A638-7E97CDC6A90D}">
      <dgm:prSet/>
      <dgm:spPr/>
      <dgm:t>
        <a:bodyPr/>
        <a:lstStyle/>
        <a:p>
          <a:endParaRPr lang="en-US"/>
        </a:p>
      </dgm:t>
    </dgm:pt>
    <dgm:pt modelId="{E91B0837-51D6-474B-8896-4CE75895DEF3}" type="sibTrans" cxnId="{731D70F0-EB7C-496C-A638-7E97CDC6A90D}">
      <dgm:prSet/>
      <dgm:spPr/>
      <dgm:t>
        <a:bodyPr/>
        <a:lstStyle/>
        <a:p>
          <a:endParaRPr lang="en-US"/>
        </a:p>
      </dgm:t>
    </dgm:pt>
    <dgm:pt modelId="{A16A13CB-3D35-4B68-B648-F86997E50A03}">
      <dgm:prSet phldrT="[Text]"/>
      <dgm:spPr/>
      <dgm:t>
        <a:bodyPr/>
        <a:lstStyle/>
        <a:p>
          <a:r>
            <a:rPr lang="en-US" smtClean="0">
              <a:solidFill>
                <a:schemeClr val="tx1"/>
              </a:solidFill>
              <a:latin typeface="Times New Roman" pitchFamily="18" charset="0"/>
              <a:cs typeface="Times New Roman" pitchFamily="18" charset="0"/>
            </a:rPr>
            <a:t>Chính sách về phía cung</a:t>
          </a:r>
          <a:endParaRPr lang="en-US" dirty="0">
            <a:solidFill>
              <a:schemeClr val="tx1"/>
            </a:solidFill>
          </a:endParaRPr>
        </a:p>
      </dgm:t>
    </dgm:pt>
    <dgm:pt modelId="{25BC65FF-64E3-4A9B-9B83-2B51E6E2B272}" type="parTrans" cxnId="{59170167-EDFE-4A25-907A-A73450D99AA9}">
      <dgm:prSet/>
      <dgm:spPr/>
      <dgm:t>
        <a:bodyPr/>
        <a:lstStyle/>
        <a:p>
          <a:endParaRPr lang="en-US"/>
        </a:p>
      </dgm:t>
    </dgm:pt>
    <dgm:pt modelId="{0BB708FD-F0F1-4DB2-A1F3-3DACC809C49F}" type="sibTrans" cxnId="{59170167-EDFE-4A25-907A-A73450D99AA9}">
      <dgm:prSet/>
      <dgm:spPr/>
      <dgm:t>
        <a:bodyPr/>
        <a:lstStyle/>
        <a:p>
          <a:endParaRPr lang="en-US"/>
        </a:p>
      </dgm:t>
    </dgm:pt>
    <dgm:pt modelId="{5E040F8C-A873-41DB-93F6-7F4818F98299}" type="pres">
      <dgm:prSet presAssocID="{0A250B04-4B7E-4355-95CA-02DBDFCF19BE}" presName="Name0" presStyleCnt="0">
        <dgm:presLayoutVars>
          <dgm:chPref val="1"/>
          <dgm:dir/>
          <dgm:animOne val="branch"/>
          <dgm:animLvl val="lvl"/>
          <dgm:resizeHandles/>
        </dgm:presLayoutVars>
      </dgm:prSet>
      <dgm:spPr/>
      <dgm:t>
        <a:bodyPr/>
        <a:lstStyle/>
        <a:p>
          <a:endParaRPr lang="en-US"/>
        </a:p>
      </dgm:t>
    </dgm:pt>
    <dgm:pt modelId="{5E4BDF70-044D-4B89-9634-4DA8ABA9B5FE}" type="pres">
      <dgm:prSet presAssocID="{F0169804-312B-4513-8D27-E541704BE195}" presName="vertOne" presStyleCnt="0"/>
      <dgm:spPr/>
      <dgm:t>
        <a:bodyPr/>
        <a:lstStyle/>
        <a:p>
          <a:endParaRPr lang="en-US"/>
        </a:p>
      </dgm:t>
    </dgm:pt>
    <dgm:pt modelId="{558A5C70-0771-42D3-ACEF-EA6D8A614EDE}" type="pres">
      <dgm:prSet presAssocID="{F0169804-312B-4513-8D27-E541704BE195}" presName="txOne" presStyleLbl="node0" presStyleIdx="0" presStyleCnt="1" custLinFactNeighborX="3181" custLinFactNeighborY="-62214">
        <dgm:presLayoutVars>
          <dgm:chPref val="3"/>
        </dgm:presLayoutVars>
      </dgm:prSet>
      <dgm:spPr/>
      <dgm:t>
        <a:bodyPr/>
        <a:lstStyle/>
        <a:p>
          <a:endParaRPr lang="en-US"/>
        </a:p>
      </dgm:t>
    </dgm:pt>
    <dgm:pt modelId="{4524DABB-8AF2-4C2B-A5C2-2CF3560AEAA8}" type="pres">
      <dgm:prSet presAssocID="{F0169804-312B-4513-8D27-E541704BE195}" presName="parTransOne" presStyleCnt="0"/>
      <dgm:spPr/>
      <dgm:t>
        <a:bodyPr/>
        <a:lstStyle/>
        <a:p>
          <a:endParaRPr lang="en-US"/>
        </a:p>
      </dgm:t>
    </dgm:pt>
    <dgm:pt modelId="{3455D942-E02F-44AC-AFF9-B22AAF035CB8}" type="pres">
      <dgm:prSet presAssocID="{F0169804-312B-4513-8D27-E541704BE195}" presName="horzOne" presStyleCnt="0"/>
      <dgm:spPr/>
      <dgm:t>
        <a:bodyPr/>
        <a:lstStyle/>
        <a:p>
          <a:endParaRPr lang="en-US"/>
        </a:p>
      </dgm:t>
    </dgm:pt>
    <dgm:pt modelId="{047797B3-932D-42DF-A78D-42925332CC97}" type="pres">
      <dgm:prSet presAssocID="{D163ADEA-0535-4CBF-B414-37EFC4D572E7}" presName="vertTwo" presStyleCnt="0"/>
      <dgm:spPr/>
      <dgm:t>
        <a:bodyPr/>
        <a:lstStyle/>
        <a:p>
          <a:endParaRPr lang="en-US"/>
        </a:p>
      </dgm:t>
    </dgm:pt>
    <dgm:pt modelId="{DFECFCD2-E1CF-4ECB-8234-D0C22C9DD17E}" type="pres">
      <dgm:prSet presAssocID="{D163ADEA-0535-4CBF-B414-37EFC4D572E7}" presName="txTwo" presStyleLbl="node2" presStyleIdx="0" presStyleCnt="2" custLinFactNeighborX="1856" custLinFactNeighborY="-60226">
        <dgm:presLayoutVars>
          <dgm:chPref val="3"/>
        </dgm:presLayoutVars>
      </dgm:prSet>
      <dgm:spPr/>
      <dgm:t>
        <a:bodyPr/>
        <a:lstStyle/>
        <a:p>
          <a:endParaRPr lang="en-US"/>
        </a:p>
      </dgm:t>
    </dgm:pt>
    <dgm:pt modelId="{E39F7942-05A1-4E70-A833-25D75BC074D0}" type="pres">
      <dgm:prSet presAssocID="{D163ADEA-0535-4CBF-B414-37EFC4D572E7}" presName="parTransTwo" presStyleCnt="0"/>
      <dgm:spPr/>
      <dgm:t>
        <a:bodyPr/>
        <a:lstStyle/>
        <a:p>
          <a:endParaRPr lang="en-US"/>
        </a:p>
      </dgm:t>
    </dgm:pt>
    <dgm:pt modelId="{EC794164-E1D0-48E4-B6AC-347C02BB8F10}" type="pres">
      <dgm:prSet presAssocID="{D163ADEA-0535-4CBF-B414-37EFC4D572E7}" presName="horzTwo" presStyleCnt="0"/>
      <dgm:spPr/>
      <dgm:t>
        <a:bodyPr/>
        <a:lstStyle/>
        <a:p>
          <a:endParaRPr lang="en-US"/>
        </a:p>
      </dgm:t>
    </dgm:pt>
    <dgm:pt modelId="{88E96A0F-7344-4AC7-9892-525ADBB12105}" type="pres">
      <dgm:prSet presAssocID="{FEFB675D-CC97-46A2-A07E-2D14383C9E5F}" presName="vertThree" presStyleCnt="0"/>
      <dgm:spPr/>
      <dgm:t>
        <a:bodyPr/>
        <a:lstStyle/>
        <a:p>
          <a:endParaRPr lang="en-US"/>
        </a:p>
      </dgm:t>
    </dgm:pt>
    <dgm:pt modelId="{2BE11547-2252-4A10-B9C2-1FF10C1EBCDA}" type="pres">
      <dgm:prSet presAssocID="{FEFB675D-CC97-46A2-A07E-2D14383C9E5F}" presName="txThree" presStyleLbl="node3" presStyleIdx="0" presStyleCnt="2" custLinFactNeighborX="5651" custLinFactNeighborY="-4803">
        <dgm:presLayoutVars>
          <dgm:chPref val="3"/>
        </dgm:presLayoutVars>
      </dgm:prSet>
      <dgm:spPr/>
      <dgm:t>
        <a:bodyPr/>
        <a:lstStyle/>
        <a:p>
          <a:endParaRPr lang="en-US"/>
        </a:p>
      </dgm:t>
    </dgm:pt>
    <dgm:pt modelId="{259F9F99-DAC4-4342-8C11-436B286D6E45}" type="pres">
      <dgm:prSet presAssocID="{FEFB675D-CC97-46A2-A07E-2D14383C9E5F}" presName="horzThree" presStyleCnt="0"/>
      <dgm:spPr/>
      <dgm:t>
        <a:bodyPr/>
        <a:lstStyle/>
        <a:p>
          <a:endParaRPr lang="en-US"/>
        </a:p>
      </dgm:t>
    </dgm:pt>
    <dgm:pt modelId="{284AD92D-8B84-4925-B8ED-2A5D91683970}" type="pres">
      <dgm:prSet presAssocID="{9FDB4C35-C061-44ED-9C4E-D266C0573CCA}" presName="sibSpaceThree" presStyleCnt="0"/>
      <dgm:spPr/>
      <dgm:t>
        <a:bodyPr/>
        <a:lstStyle/>
        <a:p>
          <a:endParaRPr lang="en-US"/>
        </a:p>
      </dgm:t>
    </dgm:pt>
    <dgm:pt modelId="{1890570C-418B-4E0A-AD9D-E6FD09602F55}" type="pres">
      <dgm:prSet presAssocID="{9F82F092-12B7-4733-88D0-31959DDA5272}" presName="vertThree" presStyleCnt="0"/>
      <dgm:spPr/>
      <dgm:t>
        <a:bodyPr/>
        <a:lstStyle/>
        <a:p>
          <a:endParaRPr lang="en-US"/>
        </a:p>
      </dgm:t>
    </dgm:pt>
    <dgm:pt modelId="{8AF86E68-374E-4B0D-B411-4F8527510C9B}" type="pres">
      <dgm:prSet presAssocID="{9F82F092-12B7-4733-88D0-31959DDA5272}" presName="txThree" presStyleLbl="node3" presStyleIdx="1" presStyleCnt="2" custLinFactNeighborX="3788" custLinFactNeighborY="-4803">
        <dgm:presLayoutVars>
          <dgm:chPref val="3"/>
        </dgm:presLayoutVars>
      </dgm:prSet>
      <dgm:spPr/>
      <dgm:t>
        <a:bodyPr/>
        <a:lstStyle/>
        <a:p>
          <a:endParaRPr lang="en-US"/>
        </a:p>
      </dgm:t>
    </dgm:pt>
    <dgm:pt modelId="{75B4DCE5-3CC2-489B-A849-9C274A121F71}" type="pres">
      <dgm:prSet presAssocID="{9F82F092-12B7-4733-88D0-31959DDA5272}" presName="horzThree" presStyleCnt="0"/>
      <dgm:spPr/>
      <dgm:t>
        <a:bodyPr/>
        <a:lstStyle/>
        <a:p>
          <a:endParaRPr lang="en-US"/>
        </a:p>
      </dgm:t>
    </dgm:pt>
    <dgm:pt modelId="{6A0071A6-19DE-42BD-86BE-A45788E48DB4}" type="pres">
      <dgm:prSet presAssocID="{EDE5DC5A-8F35-4A0D-B176-2EBB5D17E582}" presName="sibSpaceTwo" presStyleCnt="0"/>
      <dgm:spPr/>
      <dgm:t>
        <a:bodyPr/>
        <a:lstStyle/>
        <a:p>
          <a:endParaRPr lang="en-US"/>
        </a:p>
      </dgm:t>
    </dgm:pt>
    <dgm:pt modelId="{36B3AA2F-316C-4B8E-BDA5-BB804782F7AA}" type="pres">
      <dgm:prSet presAssocID="{A16A13CB-3D35-4B68-B648-F86997E50A03}" presName="vertTwo" presStyleCnt="0"/>
      <dgm:spPr/>
      <dgm:t>
        <a:bodyPr/>
        <a:lstStyle/>
        <a:p>
          <a:endParaRPr lang="en-US"/>
        </a:p>
      </dgm:t>
    </dgm:pt>
    <dgm:pt modelId="{C6120F65-F644-4E14-8E33-01C13F49A54B}" type="pres">
      <dgm:prSet presAssocID="{A16A13CB-3D35-4B68-B648-F86997E50A03}" presName="txTwo" presStyleLbl="node2" presStyleIdx="1" presStyleCnt="2" custScaleY="208735" custLinFactNeighborX="9998" custLinFactNeighborY="-4803">
        <dgm:presLayoutVars>
          <dgm:chPref val="3"/>
        </dgm:presLayoutVars>
      </dgm:prSet>
      <dgm:spPr/>
      <dgm:t>
        <a:bodyPr/>
        <a:lstStyle/>
        <a:p>
          <a:endParaRPr lang="en-US"/>
        </a:p>
      </dgm:t>
    </dgm:pt>
    <dgm:pt modelId="{6D6AF24F-0D8E-4561-8941-E5F7D03C6F9D}" type="pres">
      <dgm:prSet presAssocID="{A16A13CB-3D35-4B68-B648-F86997E50A03}" presName="horzTwo" presStyleCnt="0"/>
      <dgm:spPr/>
      <dgm:t>
        <a:bodyPr/>
        <a:lstStyle/>
        <a:p>
          <a:endParaRPr lang="en-US"/>
        </a:p>
      </dgm:t>
    </dgm:pt>
  </dgm:ptLst>
  <dgm:cxnLst>
    <dgm:cxn modelId="{A2E299CD-F644-4FEB-B795-38E8F58C3262}" srcId="{0A250B04-4B7E-4355-95CA-02DBDFCF19BE}" destId="{F0169804-312B-4513-8D27-E541704BE195}" srcOrd="0" destOrd="0" parTransId="{9E8B525B-7283-4BCC-80FB-2F09962D99BB}" sibTransId="{080BF0D5-007F-40FF-A7DD-A3DD753694BF}"/>
    <dgm:cxn modelId="{731D70F0-EB7C-496C-A638-7E97CDC6A90D}" srcId="{D163ADEA-0535-4CBF-B414-37EFC4D572E7}" destId="{9F82F092-12B7-4733-88D0-31959DDA5272}" srcOrd="1" destOrd="0" parTransId="{9DA056BE-4FDC-4757-A7AE-451C2B3FB3A0}" sibTransId="{E91B0837-51D6-474B-8896-4CE75895DEF3}"/>
    <dgm:cxn modelId="{0A7AD053-163C-4076-97D3-CA94AF97482F}" type="presOf" srcId="{D163ADEA-0535-4CBF-B414-37EFC4D572E7}" destId="{DFECFCD2-E1CF-4ECB-8234-D0C22C9DD17E}" srcOrd="0" destOrd="0" presId="urn:microsoft.com/office/officeart/2005/8/layout/hierarchy4"/>
    <dgm:cxn modelId="{DCEE6BF9-4BDC-4E79-8FB0-0320E28E046F}" type="presOf" srcId="{FEFB675D-CC97-46A2-A07E-2D14383C9E5F}" destId="{2BE11547-2252-4A10-B9C2-1FF10C1EBCDA}" srcOrd="0" destOrd="0" presId="urn:microsoft.com/office/officeart/2005/8/layout/hierarchy4"/>
    <dgm:cxn modelId="{52332761-F9E6-4768-8B68-ADA84B4FAB9C}" type="presOf" srcId="{9F82F092-12B7-4733-88D0-31959DDA5272}" destId="{8AF86E68-374E-4B0D-B411-4F8527510C9B}" srcOrd="0" destOrd="0" presId="urn:microsoft.com/office/officeart/2005/8/layout/hierarchy4"/>
    <dgm:cxn modelId="{F3668F13-30C2-43D1-BD3D-0DAAA5C287AA}" type="presOf" srcId="{F0169804-312B-4513-8D27-E541704BE195}" destId="{558A5C70-0771-42D3-ACEF-EA6D8A614EDE}" srcOrd="0" destOrd="0" presId="urn:microsoft.com/office/officeart/2005/8/layout/hierarchy4"/>
    <dgm:cxn modelId="{99841D7A-3AD7-4A70-BD86-9367CC69A741}" type="presOf" srcId="{0A250B04-4B7E-4355-95CA-02DBDFCF19BE}" destId="{5E040F8C-A873-41DB-93F6-7F4818F98299}" srcOrd="0" destOrd="0" presId="urn:microsoft.com/office/officeart/2005/8/layout/hierarchy4"/>
    <dgm:cxn modelId="{760FED02-28E7-4229-8D7D-C9C623AA6273}" srcId="{D163ADEA-0535-4CBF-B414-37EFC4D572E7}" destId="{FEFB675D-CC97-46A2-A07E-2D14383C9E5F}" srcOrd="0" destOrd="0" parTransId="{3AB9C4DB-1B6A-481A-B321-1CE9409FC9C5}" sibTransId="{9FDB4C35-C061-44ED-9C4E-D266C0573CCA}"/>
    <dgm:cxn modelId="{63F63129-6DF0-4C10-B3D3-F16182FF22A3}" srcId="{F0169804-312B-4513-8D27-E541704BE195}" destId="{D163ADEA-0535-4CBF-B414-37EFC4D572E7}" srcOrd="0" destOrd="0" parTransId="{F50A6733-75A1-49AA-AC14-2480A417C3ED}" sibTransId="{EDE5DC5A-8F35-4A0D-B176-2EBB5D17E582}"/>
    <dgm:cxn modelId="{F222F284-5D98-47E6-A741-4B1A97C59AE0}" type="presOf" srcId="{A16A13CB-3D35-4B68-B648-F86997E50A03}" destId="{C6120F65-F644-4E14-8E33-01C13F49A54B}" srcOrd="0" destOrd="0" presId="urn:microsoft.com/office/officeart/2005/8/layout/hierarchy4"/>
    <dgm:cxn modelId="{59170167-EDFE-4A25-907A-A73450D99AA9}" srcId="{F0169804-312B-4513-8D27-E541704BE195}" destId="{A16A13CB-3D35-4B68-B648-F86997E50A03}" srcOrd="1" destOrd="0" parTransId="{25BC65FF-64E3-4A9B-9B83-2B51E6E2B272}" sibTransId="{0BB708FD-F0F1-4DB2-A1F3-3DACC809C49F}"/>
    <dgm:cxn modelId="{FBF998F0-A42A-4EF8-967D-9C230F6597AE}" type="presParOf" srcId="{5E040F8C-A873-41DB-93F6-7F4818F98299}" destId="{5E4BDF70-044D-4B89-9634-4DA8ABA9B5FE}" srcOrd="0" destOrd="0" presId="urn:microsoft.com/office/officeart/2005/8/layout/hierarchy4"/>
    <dgm:cxn modelId="{1649158D-E3A3-45E4-8547-9DB7D9BFF5DB}" type="presParOf" srcId="{5E4BDF70-044D-4B89-9634-4DA8ABA9B5FE}" destId="{558A5C70-0771-42D3-ACEF-EA6D8A614EDE}" srcOrd="0" destOrd="0" presId="urn:microsoft.com/office/officeart/2005/8/layout/hierarchy4"/>
    <dgm:cxn modelId="{3639EB7B-C394-40D2-8C03-F5C6BB8B1177}" type="presParOf" srcId="{5E4BDF70-044D-4B89-9634-4DA8ABA9B5FE}" destId="{4524DABB-8AF2-4C2B-A5C2-2CF3560AEAA8}" srcOrd="1" destOrd="0" presId="urn:microsoft.com/office/officeart/2005/8/layout/hierarchy4"/>
    <dgm:cxn modelId="{4F0FF3EC-3027-4F9E-AD5F-E099B393D1FD}" type="presParOf" srcId="{5E4BDF70-044D-4B89-9634-4DA8ABA9B5FE}" destId="{3455D942-E02F-44AC-AFF9-B22AAF035CB8}" srcOrd="2" destOrd="0" presId="urn:microsoft.com/office/officeart/2005/8/layout/hierarchy4"/>
    <dgm:cxn modelId="{EA31D82E-600F-4718-9A59-9AFEB676BC90}" type="presParOf" srcId="{3455D942-E02F-44AC-AFF9-B22AAF035CB8}" destId="{047797B3-932D-42DF-A78D-42925332CC97}" srcOrd="0" destOrd="0" presId="urn:microsoft.com/office/officeart/2005/8/layout/hierarchy4"/>
    <dgm:cxn modelId="{B68DADEC-A736-4602-8C82-4199739436CE}" type="presParOf" srcId="{047797B3-932D-42DF-A78D-42925332CC97}" destId="{DFECFCD2-E1CF-4ECB-8234-D0C22C9DD17E}" srcOrd="0" destOrd="0" presId="urn:microsoft.com/office/officeart/2005/8/layout/hierarchy4"/>
    <dgm:cxn modelId="{B40E4432-641C-49B9-B1B2-80CFA70E3E95}" type="presParOf" srcId="{047797B3-932D-42DF-A78D-42925332CC97}" destId="{E39F7942-05A1-4E70-A833-25D75BC074D0}" srcOrd="1" destOrd="0" presId="urn:microsoft.com/office/officeart/2005/8/layout/hierarchy4"/>
    <dgm:cxn modelId="{DF6375ED-5041-450C-A09E-EFB1A75884EB}" type="presParOf" srcId="{047797B3-932D-42DF-A78D-42925332CC97}" destId="{EC794164-E1D0-48E4-B6AC-347C02BB8F10}" srcOrd="2" destOrd="0" presId="urn:microsoft.com/office/officeart/2005/8/layout/hierarchy4"/>
    <dgm:cxn modelId="{CDE43596-2D24-41EE-A7DE-693D2D3BD62C}" type="presParOf" srcId="{EC794164-E1D0-48E4-B6AC-347C02BB8F10}" destId="{88E96A0F-7344-4AC7-9892-525ADBB12105}" srcOrd="0" destOrd="0" presId="urn:microsoft.com/office/officeart/2005/8/layout/hierarchy4"/>
    <dgm:cxn modelId="{F764BF07-AC7E-459D-91C0-E618DFB16C2E}" type="presParOf" srcId="{88E96A0F-7344-4AC7-9892-525ADBB12105}" destId="{2BE11547-2252-4A10-B9C2-1FF10C1EBCDA}" srcOrd="0" destOrd="0" presId="urn:microsoft.com/office/officeart/2005/8/layout/hierarchy4"/>
    <dgm:cxn modelId="{A89DE9DC-B88A-4AD4-9ECD-EC96DD549A29}" type="presParOf" srcId="{88E96A0F-7344-4AC7-9892-525ADBB12105}" destId="{259F9F99-DAC4-4342-8C11-436B286D6E45}" srcOrd="1" destOrd="0" presId="urn:microsoft.com/office/officeart/2005/8/layout/hierarchy4"/>
    <dgm:cxn modelId="{FB1EFD12-E8CC-449F-87D5-B5C67BA36E35}" type="presParOf" srcId="{EC794164-E1D0-48E4-B6AC-347C02BB8F10}" destId="{284AD92D-8B84-4925-B8ED-2A5D91683970}" srcOrd="1" destOrd="0" presId="urn:microsoft.com/office/officeart/2005/8/layout/hierarchy4"/>
    <dgm:cxn modelId="{5705A5C7-3EBB-4C3D-87A9-37E5E2B8A7A5}" type="presParOf" srcId="{EC794164-E1D0-48E4-B6AC-347C02BB8F10}" destId="{1890570C-418B-4E0A-AD9D-E6FD09602F55}" srcOrd="2" destOrd="0" presId="urn:microsoft.com/office/officeart/2005/8/layout/hierarchy4"/>
    <dgm:cxn modelId="{F42FBA13-82A4-47EA-89BF-AAC96E7DFF40}" type="presParOf" srcId="{1890570C-418B-4E0A-AD9D-E6FD09602F55}" destId="{8AF86E68-374E-4B0D-B411-4F8527510C9B}" srcOrd="0" destOrd="0" presId="urn:microsoft.com/office/officeart/2005/8/layout/hierarchy4"/>
    <dgm:cxn modelId="{388A9CFC-BD95-4AE8-AE9A-5C80670186B2}" type="presParOf" srcId="{1890570C-418B-4E0A-AD9D-E6FD09602F55}" destId="{75B4DCE5-3CC2-489B-A849-9C274A121F71}" srcOrd="1" destOrd="0" presId="urn:microsoft.com/office/officeart/2005/8/layout/hierarchy4"/>
    <dgm:cxn modelId="{4358EEA2-D1EF-43FB-A26C-3B4687D0DA31}" type="presParOf" srcId="{3455D942-E02F-44AC-AFF9-B22AAF035CB8}" destId="{6A0071A6-19DE-42BD-86BE-A45788E48DB4}" srcOrd="1" destOrd="0" presId="urn:microsoft.com/office/officeart/2005/8/layout/hierarchy4"/>
    <dgm:cxn modelId="{9424E42D-6EFD-4DD6-8222-ABC2487E9056}" type="presParOf" srcId="{3455D942-E02F-44AC-AFF9-B22AAF035CB8}" destId="{36B3AA2F-316C-4B8E-BDA5-BB804782F7AA}" srcOrd="2" destOrd="0" presId="urn:microsoft.com/office/officeart/2005/8/layout/hierarchy4"/>
    <dgm:cxn modelId="{36A4BF24-9107-45E7-8766-4CC9977F388D}" type="presParOf" srcId="{36B3AA2F-316C-4B8E-BDA5-BB804782F7AA}" destId="{C6120F65-F644-4E14-8E33-01C13F49A54B}" srcOrd="0" destOrd="0" presId="urn:microsoft.com/office/officeart/2005/8/layout/hierarchy4"/>
    <dgm:cxn modelId="{53EF0F40-DD79-4987-BF83-94FF15D0E8E7}" type="presParOf" srcId="{36B3AA2F-316C-4B8E-BDA5-BB804782F7AA}" destId="{6D6AF24F-0D8E-4561-8941-E5F7D03C6F9D}"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8EEFB-6CAD-4F3A-BA1D-7EC683F435E4}">
      <dsp:nvSpPr>
        <dsp:cNvPr id="0" name=""/>
        <dsp:cNvSpPr/>
      </dsp:nvSpPr>
      <dsp:spPr>
        <a:xfrm>
          <a:off x="592306" y="177713"/>
          <a:ext cx="6772665" cy="5796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8B822A-655E-421C-AAE5-1E2F7D3141AC}">
      <dsp:nvSpPr>
        <dsp:cNvPr id="0" name=""/>
        <dsp:cNvSpPr/>
      </dsp:nvSpPr>
      <dsp:spPr>
        <a:xfrm>
          <a:off x="370197" y="250663"/>
          <a:ext cx="6903648" cy="42794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14" tIns="0" rIns="199814" bIns="0" numCol="1" spcCol="1270" anchor="ctr" anchorCtr="0">
          <a:noAutofit/>
        </a:bodyPr>
        <a:lstStyle/>
        <a:p>
          <a:pPr lvl="0" algn="l" defTabSz="1066800">
            <a:lnSpc>
              <a:spcPct val="90000"/>
            </a:lnSpc>
            <a:spcBef>
              <a:spcPct val="0"/>
            </a:spcBef>
            <a:spcAft>
              <a:spcPct val="35000"/>
            </a:spcAft>
          </a:pPr>
          <a:r>
            <a:rPr lang="en-US" sz="2400" kern="1200" smtClean="0">
              <a:solidFill>
                <a:srgbClr val="7030A0"/>
              </a:solidFill>
              <a:latin typeface="Times New Roman" pitchFamily="18" charset="0"/>
              <a:cs typeface="Times New Roman" pitchFamily="18" charset="0"/>
            </a:rPr>
            <a:t>1. Tổng quan về Chuỗi thời gian</a:t>
          </a:r>
        </a:p>
      </dsp:txBody>
      <dsp:txXfrm>
        <a:off x="391088" y="271554"/>
        <a:ext cx="6861866" cy="386166"/>
      </dsp:txXfrm>
    </dsp:sp>
    <dsp:sp modelId="{AD116493-3468-4F45-A6C6-0CA6ACE28592}">
      <dsp:nvSpPr>
        <dsp:cNvPr id="0" name=""/>
        <dsp:cNvSpPr/>
      </dsp:nvSpPr>
      <dsp:spPr>
        <a:xfrm>
          <a:off x="592306" y="919204"/>
          <a:ext cx="6772665" cy="5796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1A85EF-1ACA-4D80-BEEE-302F343275DB}">
      <dsp:nvSpPr>
        <dsp:cNvPr id="0" name=""/>
        <dsp:cNvSpPr/>
      </dsp:nvSpPr>
      <dsp:spPr>
        <a:xfrm>
          <a:off x="370197" y="964885"/>
          <a:ext cx="6903648" cy="47406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14" tIns="0" rIns="199814" bIns="0" numCol="1" spcCol="1270" anchor="ctr" anchorCtr="0">
          <a:noAutofit/>
        </a:bodyPr>
        <a:lstStyle/>
        <a:p>
          <a:pPr lvl="0" algn="l" defTabSz="1066800">
            <a:lnSpc>
              <a:spcPct val="90000"/>
            </a:lnSpc>
            <a:spcBef>
              <a:spcPct val="0"/>
            </a:spcBef>
            <a:spcAft>
              <a:spcPct val="35000"/>
            </a:spcAft>
          </a:pPr>
          <a:r>
            <a:rPr lang="en-US" sz="2400" kern="1200" smtClean="0">
              <a:solidFill>
                <a:srgbClr val="C00000"/>
              </a:solidFill>
              <a:latin typeface="Times New Roman" pitchFamily="18" charset="0"/>
              <a:cs typeface="Times New Roman" pitchFamily="18" charset="0"/>
            </a:rPr>
            <a:t>2. Tổng quan về tài chính –chứng khoán</a:t>
          </a:r>
        </a:p>
      </dsp:txBody>
      <dsp:txXfrm>
        <a:off x="393339" y="988027"/>
        <a:ext cx="6857364" cy="427779"/>
      </dsp:txXfrm>
    </dsp:sp>
    <dsp:sp modelId="{DFA0C54B-3430-4667-9250-3D40D029E334}">
      <dsp:nvSpPr>
        <dsp:cNvPr id="0" name=""/>
        <dsp:cNvSpPr/>
      </dsp:nvSpPr>
      <dsp:spPr>
        <a:xfrm>
          <a:off x="592306" y="1648337"/>
          <a:ext cx="6772665" cy="5796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2F8912-EF14-4878-89C5-337EDD9923D4}">
      <dsp:nvSpPr>
        <dsp:cNvPr id="0" name=""/>
        <dsp:cNvSpPr/>
      </dsp:nvSpPr>
      <dsp:spPr>
        <a:xfrm>
          <a:off x="370197" y="1675801"/>
          <a:ext cx="6903595" cy="49731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14" tIns="0" rIns="199814" bIns="0" numCol="1" spcCol="1270" anchor="ctr" anchorCtr="0">
          <a:noAutofit/>
        </a:bodyPr>
        <a:lstStyle/>
        <a:p>
          <a:pPr lvl="0" algn="l" defTabSz="1066800">
            <a:lnSpc>
              <a:spcPct val="90000"/>
            </a:lnSpc>
            <a:spcBef>
              <a:spcPct val="0"/>
            </a:spcBef>
            <a:spcAft>
              <a:spcPct val="35000"/>
            </a:spcAft>
          </a:pPr>
          <a:r>
            <a:rPr lang="en-US" sz="2400" kern="1200" smtClean="0">
              <a:solidFill>
                <a:srgbClr val="0000FF"/>
              </a:solidFill>
              <a:latin typeface="Times New Roman" pitchFamily="18" charset="0"/>
              <a:cs typeface="Times New Roman" pitchFamily="18" charset="0"/>
            </a:rPr>
            <a:t>3. Phân tích cơ bản &amp; Phân tích kỹ thuật</a:t>
          </a:r>
        </a:p>
      </dsp:txBody>
      <dsp:txXfrm>
        <a:off x="394474" y="1700078"/>
        <a:ext cx="6855041" cy="448757"/>
      </dsp:txXfrm>
    </dsp:sp>
    <dsp:sp modelId="{5F9F960C-DAB1-4B81-867D-536CE0E409F9}">
      <dsp:nvSpPr>
        <dsp:cNvPr id="0" name=""/>
        <dsp:cNvSpPr/>
      </dsp:nvSpPr>
      <dsp:spPr>
        <a:xfrm>
          <a:off x="592306" y="2408698"/>
          <a:ext cx="6772665" cy="5796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C41477-428B-4767-9BA3-8109F4DBA523}">
      <dsp:nvSpPr>
        <dsp:cNvPr id="0" name=""/>
        <dsp:cNvSpPr/>
      </dsp:nvSpPr>
      <dsp:spPr>
        <a:xfrm>
          <a:off x="370197" y="2484100"/>
          <a:ext cx="6918397" cy="43143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14" tIns="0" rIns="199814" bIns="0" numCol="1" spcCol="1270" anchor="ctr" anchorCtr="0">
          <a:noAutofit/>
        </a:bodyPr>
        <a:lstStyle/>
        <a:p>
          <a:pPr lvl="0" algn="l" defTabSz="1066800">
            <a:lnSpc>
              <a:spcPct val="90000"/>
            </a:lnSpc>
            <a:spcBef>
              <a:spcPct val="0"/>
            </a:spcBef>
            <a:spcAft>
              <a:spcPct val="35000"/>
            </a:spcAft>
          </a:pPr>
          <a:r>
            <a:rPr lang="en-US" sz="2400" kern="1200" smtClean="0">
              <a:solidFill>
                <a:schemeClr val="accent5">
                  <a:lumMod val="50000"/>
                </a:schemeClr>
              </a:solidFill>
              <a:latin typeface="Times New Roman" pitchFamily="18" charset="0"/>
              <a:cs typeface="Times New Roman" pitchFamily="18" charset="0"/>
            </a:rPr>
            <a:t>4. Kỹ thuật xử lý dữ liệu chuỗi thời gian tài chính</a:t>
          </a:r>
        </a:p>
      </dsp:txBody>
      <dsp:txXfrm>
        <a:off x="391258" y="2505161"/>
        <a:ext cx="6876275" cy="389309"/>
      </dsp:txXfrm>
    </dsp:sp>
    <dsp:sp modelId="{25FBC84A-000F-42AF-88E9-4125B02AD066}">
      <dsp:nvSpPr>
        <dsp:cNvPr id="0" name=""/>
        <dsp:cNvSpPr/>
      </dsp:nvSpPr>
      <dsp:spPr>
        <a:xfrm>
          <a:off x="592306" y="3158263"/>
          <a:ext cx="6772665" cy="5796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174084-21B9-47C4-8177-937751A2BFEC}">
      <dsp:nvSpPr>
        <dsp:cNvPr id="0" name=""/>
        <dsp:cNvSpPr/>
      </dsp:nvSpPr>
      <dsp:spPr>
        <a:xfrm>
          <a:off x="377601" y="3212152"/>
          <a:ext cx="6903595" cy="45728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14" tIns="0" rIns="199814" bIns="0" numCol="1" spcCol="1270" anchor="ctr" anchorCtr="0">
          <a:noAutofit/>
        </a:bodyPr>
        <a:lstStyle/>
        <a:p>
          <a:pPr lvl="0" algn="l" defTabSz="1066800">
            <a:lnSpc>
              <a:spcPct val="90000"/>
            </a:lnSpc>
            <a:spcBef>
              <a:spcPct val="0"/>
            </a:spcBef>
            <a:spcAft>
              <a:spcPct val="35000"/>
            </a:spcAft>
          </a:pPr>
          <a:r>
            <a:rPr lang="en-US" sz="2400" kern="1200" smtClean="0">
              <a:solidFill>
                <a:srgbClr val="7030A0"/>
              </a:solidFill>
              <a:latin typeface="Times New Roman" pitchFamily="18" charset="0"/>
              <a:cs typeface="Times New Roman" pitchFamily="18" charset="0"/>
            </a:rPr>
            <a:t>5.Tổng kết, thảo luận</a:t>
          </a:r>
          <a:endParaRPr lang="en-US" sz="2400" kern="1200">
            <a:solidFill>
              <a:srgbClr val="7030A0"/>
            </a:solidFill>
            <a:latin typeface="Times New Roman" pitchFamily="18" charset="0"/>
            <a:cs typeface="Times New Roman" pitchFamily="18" charset="0"/>
          </a:endParaRPr>
        </a:p>
      </dsp:txBody>
      <dsp:txXfrm>
        <a:off x="399924" y="3234475"/>
        <a:ext cx="6858949" cy="412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EF65E-E108-475A-B587-754BB399D199}">
      <dsp:nvSpPr>
        <dsp:cNvPr id="0" name=""/>
        <dsp:cNvSpPr/>
      </dsp:nvSpPr>
      <dsp:spPr>
        <a:xfrm rot="5400000">
          <a:off x="-205872" y="206180"/>
          <a:ext cx="1372486" cy="960740"/>
        </a:xfrm>
        <a:prstGeom prst="chevron">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smtClean="0"/>
            <a:t>TL thất nghiệp</a:t>
          </a:r>
          <a:endParaRPr lang="en-US" sz="1200" kern="1200"/>
        </a:p>
      </dsp:txBody>
      <dsp:txXfrm rot="-5400000">
        <a:off x="1" y="480677"/>
        <a:ext cx="960740" cy="411746"/>
      </dsp:txXfrm>
    </dsp:sp>
    <dsp:sp modelId="{7A6E5EF6-D75F-4350-9DB6-A2CAA2D7FEF5}">
      <dsp:nvSpPr>
        <dsp:cNvPr id="0" name=""/>
        <dsp:cNvSpPr/>
      </dsp:nvSpPr>
      <dsp:spPr>
        <a:xfrm rot="5400000">
          <a:off x="2982188" y="-2018998"/>
          <a:ext cx="892116" cy="4935011"/>
        </a:xfrm>
        <a:prstGeom prst="round2Same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vi-VN" sz="1900" kern="1200" dirty="0" smtClean="0">
              <a:latin typeface="Times New Roman" pitchFamily="18" charset="0"/>
              <a:cs typeface="Times New Roman" pitchFamily="18" charset="0"/>
            </a:rPr>
            <a:t>là </a:t>
          </a:r>
          <a:r>
            <a:rPr lang="en-US" sz="1900" kern="1200" dirty="0" err="1" smtClean="0">
              <a:latin typeface="Times New Roman" pitchFamily="18" charset="0"/>
              <a:cs typeface="Times New Roman" pitchFamily="18" charset="0"/>
            </a:rPr>
            <a:t>phần</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trăm</a:t>
          </a:r>
          <a:r>
            <a:rPr lang="vi-VN" sz="1900" kern="1200" dirty="0" smtClean="0">
              <a:latin typeface="Times New Roman" pitchFamily="18" charset="0"/>
              <a:cs typeface="Times New Roman" pitchFamily="18" charset="0"/>
            </a:rPr>
            <a:t> những người chưa tìm được việc làm tr</a:t>
          </a:r>
          <a:r>
            <a:rPr lang="en-US" sz="1900" kern="1200" dirty="0" err="1" smtClean="0">
              <a:latin typeface="Times New Roman" pitchFamily="18" charset="0"/>
              <a:cs typeface="Times New Roman" pitchFamily="18" charset="0"/>
            </a:rPr>
            <a:t>ên</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toàn</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bộ</a:t>
          </a:r>
          <a:r>
            <a:rPr lang="vi-VN" sz="1900" kern="1200" dirty="0" smtClean="0">
              <a:latin typeface="Times New Roman" pitchFamily="18" charset="0"/>
              <a:cs typeface="Times New Roman" pitchFamily="18" charset="0"/>
            </a:rPr>
            <a:t> lực lượng lao động </a:t>
          </a:r>
          <a:r>
            <a:rPr lang="en-US" sz="1900" kern="1200" dirty="0" err="1" smtClean="0">
              <a:latin typeface="Times New Roman" pitchFamily="18" charset="0"/>
              <a:cs typeface="Times New Roman" pitchFamily="18" charset="0"/>
            </a:rPr>
            <a:t>của</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xã</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hội</a:t>
          </a:r>
          <a:endParaRPr lang="en-US" sz="1900" kern="1200" dirty="0">
            <a:latin typeface="Times New Roman" pitchFamily="18" charset="0"/>
            <a:cs typeface="Times New Roman" pitchFamily="18" charset="0"/>
          </a:endParaRPr>
        </a:p>
      </dsp:txBody>
      <dsp:txXfrm rot="-5400000">
        <a:off x="960741" y="45999"/>
        <a:ext cx="4891461" cy="805016"/>
      </dsp:txXfrm>
    </dsp:sp>
    <dsp:sp modelId="{46DDE9BC-F7C3-44B8-849D-AC9038B6C5FD}">
      <dsp:nvSpPr>
        <dsp:cNvPr id="0" name=""/>
        <dsp:cNvSpPr/>
      </dsp:nvSpPr>
      <dsp:spPr>
        <a:xfrm rot="5400000">
          <a:off x="-205872" y="1383589"/>
          <a:ext cx="1372486" cy="960740"/>
        </a:xfrm>
        <a:prstGeom prst="chevron">
          <a:avLst/>
        </a:prstGeom>
        <a:solidFill>
          <a:schemeClr val="accent5">
            <a:hueOff val="-1307944"/>
            <a:satOff val="7781"/>
            <a:lumOff val="3137"/>
            <a:alphaOff val="0"/>
          </a:schemeClr>
        </a:solidFill>
        <a:ln w="19050" cap="rnd" cmpd="sng" algn="ctr">
          <a:solidFill>
            <a:schemeClr val="accent5">
              <a:hueOff val="-1307944"/>
              <a:satOff val="7781"/>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smtClean="0"/>
            <a:t>Việc làm</a:t>
          </a:r>
          <a:endParaRPr lang="en-US" sz="1200" kern="1200"/>
        </a:p>
      </dsp:txBody>
      <dsp:txXfrm rot="-5400000">
        <a:off x="1" y="1658086"/>
        <a:ext cx="960740" cy="411746"/>
      </dsp:txXfrm>
    </dsp:sp>
    <dsp:sp modelId="{010153FE-9C63-458B-9145-F3A62EC45BBB}">
      <dsp:nvSpPr>
        <dsp:cNvPr id="0" name=""/>
        <dsp:cNvSpPr/>
      </dsp:nvSpPr>
      <dsp:spPr>
        <a:xfrm rot="5400000">
          <a:off x="2982188" y="-843730"/>
          <a:ext cx="892116" cy="4935011"/>
        </a:xfrm>
        <a:prstGeom prst="round2SameRect">
          <a:avLst/>
        </a:prstGeom>
        <a:solidFill>
          <a:schemeClr val="lt1">
            <a:alpha val="90000"/>
            <a:hueOff val="0"/>
            <a:satOff val="0"/>
            <a:lumOff val="0"/>
            <a:alphaOff val="0"/>
          </a:schemeClr>
        </a:solidFill>
        <a:ln w="19050" cap="rnd" cmpd="sng" algn="ctr">
          <a:solidFill>
            <a:schemeClr val="accent5">
              <a:hueOff val="-1307944"/>
              <a:satOff val="7781"/>
              <a:lumOff val="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latin typeface="Times New Roman" pitchFamily="18" charset="0"/>
              <a:cs typeface="Times New Roman" pitchFamily="18" charset="0"/>
            </a:rPr>
            <a:t>đo</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lường</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khả</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năng</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nền</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kinh</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tế</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hoạt</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động</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với</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tối</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đa</a:t>
          </a:r>
          <a:r>
            <a:rPr lang="en-US" sz="1900" kern="1200" dirty="0" smtClean="0">
              <a:latin typeface="Times New Roman" pitchFamily="18" charset="0"/>
              <a:cs typeface="Times New Roman" pitchFamily="18" charset="0"/>
            </a:rPr>
            <a:t> </a:t>
          </a:r>
          <a:r>
            <a:rPr lang="en-US" sz="1900" kern="1200" err="1" smtClean="0">
              <a:latin typeface="Times New Roman" pitchFamily="18" charset="0"/>
              <a:cs typeface="Times New Roman" pitchFamily="18" charset="0"/>
            </a:rPr>
            <a:t>nguồn</a:t>
          </a:r>
          <a:r>
            <a:rPr lang="en-US" sz="1900" kern="1200" smtClean="0">
              <a:latin typeface="Times New Roman" pitchFamily="18" charset="0"/>
              <a:cs typeface="Times New Roman" pitchFamily="18" charset="0"/>
            </a:rPr>
            <a:t> lực.</a:t>
          </a:r>
          <a:endParaRPr lang="en-US" sz="1900" kern="1200" dirty="0">
            <a:latin typeface="Times New Roman" pitchFamily="18" charset="0"/>
            <a:cs typeface="Times New Roman" pitchFamily="18" charset="0"/>
          </a:endParaRPr>
        </a:p>
      </dsp:txBody>
      <dsp:txXfrm rot="-5400000">
        <a:off x="960741" y="1221267"/>
        <a:ext cx="4891461" cy="805016"/>
      </dsp:txXfrm>
    </dsp:sp>
    <dsp:sp modelId="{2AA9415F-DFFE-4A8E-B308-55664BBFC9BA}">
      <dsp:nvSpPr>
        <dsp:cNvPr id="0" name=""/>
        <dsp:cNvSpPr/>
      </dsp:nvSpPr>
      <dsp:spPr>
        <a:xfrm rot="5400000">
          <a:off x="-205872" y="2558857"/>
          <a:ext cx="1372486" cy="960740"/>
        </a:xfrm>
        <a:prstGeom prst="chevron">
          <a:avLst/>
        </a:prstGeom>
        <a:solidFill>
          <a:schemeClr val="accent5">
            <a:hueOff val="-2615888"/>
            <a:satOff val="15563"/>
            <a:lumOff val="6274"/>
            <a:alphaOff val="0"/>
          </a:schemeClr>
        </a:solidFill>
        <a:ln w="19050" cap="rnd" cmpd="sng" algn="ctr">
          <a:solidFill>
            <a:schemeClr val="accent5">
              <a:hueOff val="-2615888"/>
              <a:satOff val="1556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smtClean="0"/>
            <a:t>Việc làm - TL thất nghiệp</a:t>
          </a:r>
          <a:endParaRPr lang="en-US" sz="1200" kern="1200"/>
        </a:p>
      </dsp:txBody>
      <dsp:txXfrm rot="-5400000">
        <a:off x="1" y="2833354"/>
        <a:ext cx="960740" cy="411746"/>
      </dsp:txXfrm>
    </dsp:sp>
    <dsp:sp modelId="{8BD65694-C2EA-4D02-AD3B-F1ABF61BC5C0}">
      <dsp:nvSpPr>
        <dsp:cNvPr id="0" name=""/>
        <dsp:cNvSpPr/>
      </dsp:nvSpPr>
      <dsp:spPr>
        <a:xfrm rot="5400000">
          <a:off x="2982188" y="331537"/>
          <a:ext cx="892116" cy="4935011"/>
        </a:xfrm>
        <a:prstGeom prst="round2SameRect">
          <a:avLst/>
        </a:prstGeom>
        <a:solidFill>
          <a:schemeClr val="lt1">
            <a:alpha val="90000"/>
            <a:hueOff val="0"/>
            <a:satOff val="0"/>
            <a:lumOff val="0"/>
            <a:alphaOff val="0"/>
          </a:schemeClr>
        </a:solidFill>
        <a:ln w="19050" cap="rnd" cmpd="sng" algn="ctr">
          <a:solidFill>
            <a:schemeClr val="accent5">
              <a:hueOff val="-2615888"/>
              <a:satOff val="15563"/>
              <a:lumOff val="62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err="1" smtClean="0">
              <a:latin typeface="Times New Roman" pitchFamily="18" charset="0"/>
              <a:cs typeface="Times New Roman" pitchFamily="18" charset="0"/>
            </a:rPr>
            <a:t>phản</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ánh</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khả</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năng</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nền</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kinh</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tế</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có</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thể</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cung</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ứng</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các</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nhân</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tố</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sản</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xuất</a:t>
          </a:r>
          <a:r>
            <a:rPr lang="en-US" sz="1900" kern="1200" dirty="0" smtClean="0">
              <a:latin typeface="Times New Roman" pitchFamily="18" charset="0"/>
              <a:cs typeface="Times New Roman" pitchFamily="18" charset="0"/>
            </a:rPr>
            <a:t> </a:t>
          </a:r>
          <a:r>
            <a:rPr lang="en-US" sz="1900" kern="1200" dirty="0" err="1" smtClean="0">
              <a:latin typeface="Times New Roman" pitchFamily="18" charset="0"/>
              <a:cs typeface="Times New Roman" pitchFamily="18" charset="0"/>
            </a:rPr>
            <a:t>khác</a:t>
          </a:r>
          <a:endParaRPr lang="en-US" sz="1900" kern="1200" dirty="0">
            <a:latin typeface="Times New Roman" pitchFamily="18" charset="0"/>
            <a:cs typeface="Times New Roman" pitchFamily="18" charset="0"/>
          </a:endParaRPr>
        </a:p>
      </dsp:txBody>
      <dsp:txXfrm rot="-5400000">
        <a:off x="960741" y="2396534"/>
        <a:ext cx="4891461" cy="805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A5C70-0771-42D3-ACEF-EA6D8A614EDE}">
      <dsp:nvSpPr>
        <dsp:cNvPr id="0" name=""/>
        <dsp:cNvSpPr/>
      </dsp:nvSpPr>
      <dsp:spPr>
        <a:xfrm>
          <a:off x="1430" y="0"/>
          <a:ext cx="6232553" cy="1495125"/>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smtClean="0">
              <a:latin typeface="Times New Roman" pitchFamily="18" charset="0"/>
              <a:cs typeface="Times New Roman" pitchFamily="18" charset="0"/>
            </a:rPr>
            <a:t>Chính sách của chính phủ</a:t>
          </a:r>
          <a:endParaRPr lang="en-US" sz="4400" kern="1200" dirty="0"/>
        </a:p>
      </dsp:txBody>
      <dsp:txXfrm>
        <a:off x="45221" y="43791"/>
        <a:ext cx="6144971" cy="1407543"/>
      </dsp:txXfrm>
    </dsp:sp>
    <dsp:sp modelId="{DFECFCD2-E1CF-4ECB-8234-D0C22C9DD17E}">
      <dsp:nvSpPr>
        <dsp:cNvPr id="0" name=""/>
        <dsp:cNvSpPr/>
      </dsp:nvSpPr>
      <dsp:spPr>
        <a:xfrm>
          <a:off x="82214" y="1542178"/>
          <a:ext cx="4063348" cy="1495125"/>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err="1" smtClean="0">
              <a:solidFill>
                <a:schemeClr val="tx1"/>
              </a:solidFill>
              <a:latin typeface="Times New Roman" pitchFamily="18" charset="0"/>
              <a:cs typeface="Times New Roman" pitchFamily="18" charset="0"/>
            </a:rPr>
            <a:t>Chính</a:t>
          </a:r>
          <a:r>
            <a:rPr lang="en-US" sz="4100" kern="1200" dirty="0" smtClean="0">
              <a:solidFill>
                <a:schemeClr val="tx1"/>
              </a:solidFill>
              <a:latin typeface="Times New Roman" pitchFamily="18" charset="0"/>
              <a:cs typeface="Times New Roman" pitchFamily="18" charset="0"/>
            </a:rPr>
            <a:t> </a:t>
          </a:r>
          <a:r>
            <a:rPr lang="en-US" sz="4100" kern="1200" dirty="0" err="1" smtClean="0">
              <a:solidFill>
                <a:schemeClr val="tx1"/>
              </a:solidFill>
              <a:latin typeface="Times New Roman" pitchFamily="18" charset="0"/>
              <a:cs typeface="Times New Roman" pitchFamily="18" charset="0"/>
            </a:rPr>
            <a:t>sách</a:t>
          </a:r>
          <a:r>
            <a:rPr lang="en-US" sz="4100" kern="1200" dirty="0" smtClean="0">
              <a:solidFill>
                <a:schemeClr val="tx1"/>
              </a:solidFill>
              <a:latin typeface="Times New Roman" pitchFamily="18" charset="0"/>
              <a:cs typeface="Times New Roman" pitchFamily="18" charset="0"/>
            </a:rPr>
            <a:t> </a:t>
          </a:r>
          <a:r>
            <a:rPr lang="en-US" sz="4100" kern="1200" dirty="0" err="1" smtClean="0">
              <a:solidFill>
                <a:schemeClr val="tx1"/>
              </a:solidFill>
              <a:latin typeface="Times New Roman" pitchFamily="18" charset="0"/>
              <a:cs typeface="Times New Roman" pitchFamily="18" charset="0"/>
            </a:rPr>
            <a:t>về</a:t>
          </a:r>
          <a:r>
            <a:rPr lang="en-US" sz="4100" kern="1200" dirty="0" smtClean="0">
              <a:solidFill>
                <a:schemeClr val="tx1"/>
              </a:solidFill>
              <a:latin typeface="Times New Roman" pitchFamily="18" charset="0"/>
              <a:cs typeface="Times New Roman" pitchFamily="18" charset="0"/>
            </a:rPr>
            <a:t> </a:t>
          </a:r>
          <a:r>
            <a:rPr lang="en-US" sz="4100" kern="1200" dirty="0" err="1" smtClean="0">
              <a:solidFill>
                <a:schemeClr val="tx1"/>
              </a:solidFill>
              <a:latin typeface="Times New Roman" pitchFamily="18" charset="0"/>
              <a:cs typeface="Times New Roman" pitchFamily="18" charset="0"/>
            </a:rPr>
            <a:t>phía</a:t>
          </a:r>
          <a:r>
            <a:rPr lang="en-US" sz="4100" kern="1200" dirty="0" smtClean="0">
              <a:solidFill>
                <a:schemeClr val="tx1"/>
              </a:solidFill>
              <a:latin typeface="Times New Roman" pitchFamily="18" charset="0"/>
              <a:cs typeface="Times New Roman" pitchFamily="18" charset="0"/>
            </a:rPr>
            <a:t> </a:t>
          </a:r>
          <a:r>
            <a:rPr lang="en-US" sz="4100" kern="1200" dirty="0" err="1" smtClean="0">
              <a:solidFill>
                <a:schemeClr val="tx1"/>
              </a:solidFill>
              <a:latin typeface="Times New Roman" pitchFamily="18" charset="0"/>
              <a:cs typeface="Times New Roman" pitchFamily="18" charset="0"/>
            </a:rPr>
            <a:t>cầu</a:t>
          </a:r>
          <a:endParaRPr lang="en-US" sz="4100" kern="1200" dirty="0">
            <a:solidFill>
              <a:schemeClr val="tx1"/>
            </a:solidFill>
          </a:endParaRPr>
        </a:p>
      </dsp:txBody>
      <dsp:txXfrm>
        <a:off x="126005" y="1585969"/>
        <a:ext cx="3975766" cy="1407543"/>
      </dsp:txXfrm>
    </dsp:sp>
    <dsp:sp modelId="{2BE11547-2252-4A10-B9C2-1FF10C1EBCDA}">
      <dsp:nvSpPr>
        <dsp:cNvPr id="0" name=""/>
        <dsp:cNvSpPr/>
      </dsp:nvSpPr>
      <dsp:spPr>
        <a:xfrm>
          <a:off x="119247" y="3142203"/>
          <a:ext cx="1989886" cy="149512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smtClean="0">
              <a:latin typeface="Times New Roman" pitchFamily="18" charset="0"/>
              <a:cs typeface="Times New Roman" pitchFamily="18" charset="0"/>
            </a:rPr>
            <a:t>Chính sách tài khóa</a:t>
          </a:r>
          <a:endParaRPr lang="en-US" sz="2900" kern="1200" dirty="0"/>
        </a:p>
      </dsp:txBody>
      <dsp:txXfrm>
        <a:off x="163038" y="3185994"/>
        <a:ext cx="1902304" cy="1407543"/>
      </dsp:txXfrm>
    </dsp:sp>
    <dsp:sp modelId="{8AF86E68-374E-4B0D-B411-4F8527510C9B}">
      <dsp:nvSpPr>
        <dsp:cNvPr id="0" name=""/>
        <dsp:cNvSpPr/>
      </dsp:nvSpPr>
      <dsp:spPr>
        <a:xfrm>
          <a:off x="2155637" y="3142203"/>
          <a:ext cx="1989886" cy="149512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smtClean="0">
              <a:latin typeface="Times New Roman" pitchFamily="18" charset="0"/>
              <a:cs typeface="Times New Roman" pitchFamily="18" charset="0"/>
            </a:rPr>
            <a:t>Chính sách tiền tệ</a:t>
          </a:r>
          <a:endParaRPr lang="en-US" sz="2900" kern="1200" dirty="0"/>
        </a:p>
      </dsp:txBody>
      <dsp:txXfrm>
        <a:off x="2199428" y="3185994"/>
        <a:ext cx="1902304" cy="1407543"/>
      </dsp:txXfrm>
    </dsp:sp>
    <dsp:sp modelId="{C6120F65-F644-4E14-8E33-01C13F49A54B}">
      <dsp:nvSpPr>
        <dsp:cNvPr id="0" name=""/>
        <dsp:cNvSpPr/>
      </dsp:nvSpPr>
      <dsp:spPr>
        <a:xfrm>
          <a:off x="4244097" y="1536789"/>
          <a:ext cx="1989886" cy="3120849"/>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smtClean="0">
              <a:solidFill>
                <a:schemeClr val="tx1"/>
              </a:solidFill>
              <a:latin typeface="Times New Roman" pitchFamily="18" charset="0"/>
              <a:cs typeface="Times New Roman" pitchFamily="18" charset="0"/>
            </a:rPr>
            <a:t>Chính sách về phía cung</a:t>
          </a:r>
          <a:endParaRPr lang="en-US" sz="4100" kern="1200" dirty="0">
            <a:solidFill>
              <a:schemeClr val="tx1"/>
            </a:solidFill>
          </a:endParaRPr>
        </a:p>
      </dsp:txBody>
      <dsp:txXfrm>
        <a:off x="4302379" y="1595071"/>
        <a:ext cx="1873322" cy="300428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021A26-B3BC-4AC4-9439-5AC18E87248C}" type="datetimeFigureOut">
              <a:rPr lang="en-US" smtClean="0"/>
              <a:pPr/>
              <a:t>27/10/14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D6A3AA-A664-4418-AC8D-8EDACD9DC9F6}" type="slidenum">
              <a:rPr lang="en-US" smtClean="0"/>
              <a:pPr/>
              <a:t>‹#›</a:t>
            </a:fld>
            <a:endParaRPr lang="en-US"/>
          </a:p>
        </p:txBody>
      </p:sp>
    </p:spTree>
    <p:extLst>
      <p:ext uri="{BB962C8B-B14F-4D97-AF65-F5344CB8AC3E}">
        <p14:creationId xmlns:p14="http://schemas.microsoft.com/office/powerpoint/2010/main" val="192332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7"/>
          <p:cNvGrpSpPr>
            <a:grpSpLocks/>
          </p:cNvGrpSpPr>
          <p:nvPr/>
        </p:nvGrpSpPr>
        <p:grpSpPr bwMode="auto">
          <a:xfrm>
            <a:off x="0" y="-7938"/>
            <a:ext cx="12192000" cy="6865938"/>
            <a:chOff x="0" y="-8467"/>
            <a:chExt cx="12192000" cy="6866467"/>
          </a:xfrm>
        </p:grpSpPr>
        <p:sp>
          <p:nvSpPr>
            <p:cNvPr id="5" name="Freeform 4"/>
            <p:cNvSpPr/>
            <p:nvPr/>
          </p:nvSpPr>
          <p:spPr>
            <a:xfrm>
              <a:off x="0" y="-8467"/>
              <a:ext cx="863600" cy="569797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6" name="Straight Connector 5"/>
            <p:cNvCxnSpPr/>
            <p:nvPr/>
          </p:nvCxnSpPr>
          <p:spPr>
            <a:xfrm>
              <a:off x="9371013" y="-528"/>
              <a:ext cx="1219200" cy="6858528"/>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7424738" y="3681168"/>
              <a:ext cx="4764087" cy="3176832"/>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8" name="Rectangle 23"/>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25"/>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Isosceles Triangle 9"/>
            <p:cNvSpPr/>
            <p:nvPr/>
          </p:nvSpPr>
          <p:spPr>
            <a:xfrm>
              <a:off x="8932863" y="3047706"/>
              <a:ext cx="3259137" cy="3810294"/>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7"/>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8"/>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9"/>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10371138" y="3589086"/>
              <a:ext cx="1817687" cy="3268914"/>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ltLang="ja-JP"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smtClean="0"/>
              <a:t>Click to edit Master subtitle style</a:t>
            </a:r>
            <a:endParaRPr lang="en-US" dirty="0"/>
          </a:p>
        </p:txBody>
      </p:sp>
      <p:sp>
        <p:nvSpPr>
          <p:cNvPr id="15"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16"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17" name="Slide Number Placeholder 5"/>
          <p:cNvSpPr>
            <a:spLocks noGrp="1"/>
          </p:cNvSpPr>
          <p:nvPr>
            <p:ph type="sldNum" sz="quarter" idx="12"/>
          </p:nvPr>
        </p:nvSpPr>
        <p:spPr/>
        <p:txBody>
          <a:bodyPr/>
          <a:lstStyle>
            <a:lvl1pPr>
              <a:defRPr/>
            </a:lvl1pPr>
          </a:lstStyle>
          <a:p>
            <a:fld id="{AE7FBA8C-6D57-4B1A-9D06-ADC4635A53CF}" type="slidenum">
              <a:rPr lang="en-US" altLang="ja-JP"/>
              <a:pPr/>
              <a:t>‹#›</a:t>
            </a:fld>
            <a:endParaRPr lang="en-US" altLang="ja-JP"/>
          </a:p>
        </p:txBody>
      </p:sp>
    </p:spTree>
    <p:extLst>
      <p:ext uri="{BB962C8B-B14F-4D97-AF65-F5344CB8AC3E}">
        <p14:creationId xmlns:p14="http://schemas.microsoft.com/office/powerpoint/2010/main" val="1674138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5"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6" name="Slide Number Placeholder 5"/>
          <p:cNvSpPr>
            <a:spLocks noGrp="1"/>
          </p:cNvSpPr>
          <p:nvPr>
            <p:ph type="sldNum" sz="quarter" idx="12"/>
          </p:nvPr>
        </p:nvSpPr>
        <p:spPr/>
        <p:txBody>
          <a:bodyPr/>
          <a:lstStyle>
            <a:lvl1pPr>
              <a:defRPr/>
            </a:lvl1pPr>
          </a:lstStyle>
          <a:p>
            <a:fld id="{DAA8A2FD-4A35-4C4E-9B70-BCC1116C1B38}" type="slidenum">
              <a:rPr lang="en-US" altLang="ja-JP"/>
              <a:pPr/>
              <a:t>‹#›</a:t>
            </a:fld>
            <a:endParaRPr lang="en-US" altLang="ja-JP"/>
          </a:p>
        </p:txBody>
      </p:sp>
    </p:spTree>
    <p:extLst>
      <p:ext uri="{BB962C8B-B14F-4D97-AF65-F5344CB8AC3E}">
        <p14:creationId xmlns:p14="http://schemas.microsoft.com/office/powerpoint/2010/main" val="1822970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41338" y="79057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defTabSz="457200" eaLnBrk="0" fontAlgn="base" hangingPunct="0">
              <a:spcBef>
                <a:spcPct val="0"/>
              </a:spcBef>
              <a:spcAft>
                <a:spcPct val="0"/>
              </a:spcAft>
              <a:defRPr>
                <a:solidFill>
                  <a:schemeClr val="tx1"/>
                </a:solidFill>
                <a:latin typeface="Trebuchet MS" pitchFamily="34" charset="0"/>
              </a:defRPr>
            </a:lvl6pPr>
            <a:lvl7pPr marL="2971800" indent="-228600" defTabSz="457200" eaLnBrk="0" fontAlgn="base" hangingPunct="0">
              <a:spcBef>
                <a:spcPct val="0"/>
              </a:spcBef>
              <a:spcAft>
                <a:spcPct val="0"/>
              </a:spcAft>
              <a:defRPr>
                <a:solidFill>
                  <a:schemeClr val="tx1"/>
                </a:solidFill>
                <a:latin typeface="Trebuchet MS" pitchFamily="34" charset="0"/>
              </a:defRPr>
            </a:lvl7pPr>
            <a:lvl8pPr marL="3429000" indent="-228600" defTabSz="457200" eaLnBrk="0" fontAlgn="base" hangingPunct="0">
              <a:spcBef>
                <a:spcPct val="0"/>
              </a:spcBef>
              <a:spcAft>
                <a:spcPct val="0"/>
              </a:spcAft>
              <a:defRPr>
                <a:solidFill>
                  <a:schemeClr val="tx1"/>
                </a:solidFill>
                <a:latin typeface="Trebuchet MS" pitchFamily="34" charset="0"/>
              </a:defRPr>
            </a:lvl8pPr>
            <a:lvl9pPr marL="3886200" indent="-228600" defTabSz="457200" eaLnBrk="0" fontAlgn="base" hangingPunct="0">
              <a:spcBef>
                <a:spcPct val="0"/>
              </a:spcBef>
              <a:spcAft>
                <a:spcPct val="0"/>
              </a:spcAft>
              <a:defRPr>
                <a:solidFill>
                  <a:schemeClr val="tx1"/>
                </a:solidFill>
                <a:latin typeface="Trebuchet MS" pitchFamily="34" charset="0"/>
              </a:defRPr>
            </a:lvl9pPr>
          </a:lstStyle>
          <a:p>
            <a:pPr eaLnBrk="1" hangingPunct="1"/>
            <a:r>
              <a:rPr lang="en-US" altLang="ja-JP" sz="8000">
                <a:solidFill>
                  <a:srgbClr val="9FE0F5"/>
                </a:solidFill>
                <a:latin typeface="Arial" charset="0"/>
                <a:ea typeface="ＭＳ Ｐゴシック" charset="-128"/>
              </a:rPr>
              <a:t>“</a:t>
            </a:r>
          </a:p>
        </p:txBody>
      </p:sp>
      <p:sp>
        <p:nvSpPr>
          <p:cNvPr id="6" name="TextBox 5"/>
          <p:cNvSpPr txBox="1">
            <a:spLocks noChangeArrowheads="1"/>
          </p:cNvSpPr>
          <p:nvPr/>
        </p:nvSpPr>
        <p:spPr bwMode="auto">
          <a:xfrm>
            <a:off x="8893175" y="28860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defTabSz="457200" eaLnBrk="0" fontAlgn="base" hangingPunct="0">
              <a:spcBef>
                <a:spcPct val="0"/>
              </a:spcBef>
              <a:spcAft>
                <a:spcPct val="0"/>
              </a:spcAft>
              <a:defRPr>
                <a:solidFill>
                  <a:schemeClr val="tx1"/>
                </a:solidFill>
                <a:latin typeface="Trebuchet MS" pitchFamily="34" charset="0"/>
              </a:defRPr>
            </a:lvl6pPr>
            <a:lvl7pPr marL="2971800" indent="-228600" defTabSz="457200" eaLnBrk="0" fontAlgn="base" hangingPunct="0">
              <a:spcBef>
                <a:spcPct val="0"/>
              </a:spcBef>
              <a:spcAft>
                <a:spcPct val="0"/>
              </a:spcAft>
              <a:defRPr>
                <a:solidFill>
                  <a:schemeClr val="tx1"/>
                </a:solidFill>
                <a:latin typeface="Trebuchet MS" pitchFamily="34" charset="0"/>
              </a:defRPr>
            </a:lvl7pPr>
            <a:lvl8pPr marL="3429000" indent="-228600" defTabSz="457200" eaLnBrk="0" fontAlgn="base" hangingPunct="0">
              <a:spcBef>
                <a:spcPct val="0"/>
              </a:spcBef>
              <a:spcAft>
                <a:spcPct val="0"/>
              </a:spcAft>
              <a:defRPr>
                <a:solidFill>
                  <a:schemeClr val="tx1"/>
                </a:solidFill>
                <a:latin typeface="Trebuchet MS" pitchFamily="34" charset="0"/>
              </a:defRPr>
            </a:lvl8pPr>
            <a:lvl9pPr marL="3886200" indent="-228600" defTabSz="457200" eaLnBrk="0" fontAlgn="base" hangingPunct="0">
              <a:spcBef>
                <a:spcPct val="0"/>
              </a:spcBef>
              <a:spcAft>
                <a:spcPct val="0"/>
              </a:spcAft>
              <a:defRPr>
                <a:solidFill>
                  <a:schemeClr val="tx1"/>
                </a:solidFill>
                <a:latin typeface="Trebuchet MS" pitchFamily="34" charset="0"/>
              </a:defRPr>
            </a:lvl9pPr>
          </a:lstStyle>
          <a:p>
            <a:pPr eaLnBrk="1" hangingPunct="1"/>
            <a:r>
              <a:rPr lang="en-US" altLang="ja-JP" sz="8000">
                <a:solidFill>
                  <a:srgbClr val="9FE0F5"/>
                </a:solidFill>
                <a:latin typeface="Arial" charset="0"/>
                <a:ea typeface="ＭＳ Ｐゴシック" charset="-128"/>
              </a:rPr>
              <a:t>”</a:t>
            </a: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ltLang="ja-JP"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ja-JP"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7" name="Date Placeholder 3"/>
          <p:cNvSpPr>
            <a:spLocks noGrp="1"/>
          </p:cNvSpPr>
          <p:nvPr>
            <p:ph type="dt" sz="half" idx="14"/>
          </p:nvPr>
        </p:nvSpPr>
        <p:spPr/>
        <p:txBody>
          <a:bodyPr/>
          <a:lstStyle>
            <a:lvl1pPr>
              <a:defRPr/>
            </a:lvl1pPr>
          </a:lstStyle>
          <a:p>
            <a:r>
              <a:rPr lang="en-US" altLang="ja-JP" smtClean="0"/>
              <a:t>28/10/14</a:t>
            </a:r>
            <a:endParaRPr lang="en-US" altLang="ja-JP"/>
          </a:p>
        </p:txBody>
      </p:sp>
      <p:sp>
        <p:nvSpPr>
          <p:cNvPr id="8" name="Footer Placeholder 4"/>
          <p:cNvSpPr>
            <a:spLocks noGrp="1"/>
          </p:cNvSpPr>
          <p:nvPr>
            <p:ph type="ftr" sz="quarter" idx="15"/>
          </p:nvPr>
        </p:nvSpPr>
        <p:spPr/>
        <p:txBody>
          <a:bodyPr/>
          <a:lstStyle>
            <a:lvl1pPr>
              <a:defRPr/>
            </a:lvl1pPr>
          </a:lstStyle>
          <a:p>
            <a:r>
              <a:rPr lang="en-US" altLang="ja-JP" smtClean="0"/>
              <a:t>Thuyết trình PPNCKH - Nhóm12</a:t>
            </a:r>
            <a:endParaRPr lang="en-US" altLang="ja-JP"/>
          </a:p>
        </p:txBody>
      </p:sp>
      <p:sp>
        <p:nvSpPr>
          <p:cNvPr id="9" name="Slide Number Placeholder 5"/>
          <p:cNvSpPr>
            <a:spLocks noGrp="1"/>
          </p:cNvSpPr>
          <p:nvPr>
            <p:ph type="sldNum" sz="quarter" idx="16"/>
          </p:nvPr>
        </p:nvSpPr>
        <p:spPr/>
        <p:txBody>
          <a:bodyPr/>
          <a:lstStyle>
            <a:lvl1pPr>
              <a:defRPr/>
            </a:lvl1pPr>
          </a:lstStyle>
          <a:p>
            <a:fld id="{05DA0C81-47D7-45EE-BBDB-4D7926452E38}" type="slidenum">
              <a:rPr lang="en-US" altLang="ja-JP"/>
              <a:pPr/>
              <a:t>‹#›</a:t>
            </a:fld>
            <a:endParaRPr lang="en-US" altLang="ja-JP"/>
          </a:p>
        </p:txBody>
      </p:sp>
    </p:spTree>
    <p:extLst>
      <p:ext uri="{BB962C8B-B14F-4D97-AF65-F5344CB8AC3E}">
        <p14:creationId xmlns:p14="http://schemas.microsoft.com/office/powerpoint/2010/main" val="3111187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5"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6" name="Slide Number Placeholder 5"/>
          <p:cNvSpPr>
            <a:spLocks noGrp="1"/>
          </p:cNvSpPr>
          <p:nvPr>
            <p:ph type="sldNum" sz="quarter" idx="12"/>
          </p:nvPr>
        </p:nvSpPr>
        <p:spPr/>
        <p:txBody>
          <a:bodyPr/>
          <a:lstStyle>
            <a:lvl1pPr>
              <a:defRPr/>
            </a:lvl1pPr>
          </a:lstStyle>
          <a:p>
            <a:fld id="{B7A28C57-252F-495D-B46B-E6E1BBC3E29A}" type="slidenum">
              <a:rPr lang="en-US" altLang="ja-JP"/>
              <a:pPr/>
              <a:t>‹#›</a:t>
            </a:fld>
            <a:endParaRPr lang="en-US" altLang="ja-JP"/>
          </a:p>
        </p:txBody>
      </p:sp>
    </p:spTree>
    <p:extLst>
      <p:ext uri="{BB962C8B-B14F-4D97-AF65-F5344CB8AC3E}">
        <p14:creationId xmlns:p14="http://schemas.microsoft.com/office/powerpoint/2010/main" val="3567381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41338" y="790575"/>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defTabSz="457200" eaLnBrk="0" fontAlgn="base" hangingPunct="0">
              <a:spcBef>
                <a:spcPct val="0"/>
              </a:spcBef>
              <a:spcAft>
                <a:spcPct val="0"/>
              </a:spcAft>
              <a:defRPr>
                <a:solidFill>
                  <a:schemeClr val="tx1"/>
                </a:solidFill>
                <a:latin typeface="Trebuchet MS" pitchFamily="34" charset="0"/>
              </a:defRPr>
            </a:lvl6pPr>
            <a:lvl7pPr marL="2971800" indent="-228600" defTabSz="457200" eaLnBrk="0" fontAlgn="base" hangingPunct="0">
              <a:spcBef>
                <a:spcPct val="0"/>
              </a:spcBef>
              <a:spcAft>
                <a:spcPct val="0"/>
              </a:spcAft>
              <a:defRPr>
                <a:solidFill>
                  <a:schemeClr val="tx1"/>
                </a:solidFill>
                <a:latin typeface="Trebuchet MS" pitchFamily="34" charset="0"/>
              </a:defRPr>
            </a:lvl7pPr>
            <a:lvl8pPr marL="3429000" indent="-228600" defTabSz="457200" eaLnBrk="0" fontAlgn="base" hangingPunct="0">
              <a:spcBef>
                <a:spcPct val="0"/>
              </a:spcBef>
              <a:spcAft>
                <a:spcPct val="0"/>
              </a:spcAft>
              <a:defRPr>
                <a:solidFill>
                  <a:schemeClr val="tx1"/>
                </a:solidFill>
                <a:latin typeface="Trebuchet MS" pitchFamily="34" charset="0"/>
              </a:defRPr>
            </a:lvl8pPr>
            <a:lvl9pPr marL="3886200" indent="-228600" defTabSz="457200" eaLnBrk="0" fontAlgn="base" hangingPunct="0">
              <a:spcBef>
                <a:spcPct val="0"/>
              </a:spcBef>
              <a:spcAft>
                <a:spcPct val="0"/>
              </a:spcAft>
              <a:defRPr>
                <a:solidFill>
                  <a:schemeClr val="tx1"/>
                </a:solidFill>
                <a:latin typeface="Trebuchet MS" pitchFamily="34" charset="0"/>
              </a:defRPr>
            </a:lvl9pPr>
          </a:lstStyle>
          <a:p>
            <a:pPr eaLnBrk="1" hangingPunct="1"/>
            <a:r>
              <a:rPr lang="en-US" altLang="ja-JP" sz="8000">
                <a:solidFill>
                  <a:srgbClr val="9FE0F5"/>
                </a:solidFill>
                <a:latin typeface="Arial" charset="0"/>
                <a:ea typeface="ＭＳ Ｐゴシック" charset="-128"/>
              </a:rPr>
              <a:t>“</a:t>
            </a:r>
          </a:p>
        </p:txBody>
      </p:sp>
      <p:sp>
        <p:nvSpPr>
          <p:cNvPr id="6" name="TextBox 5"/>
          <p:cNvSpPr txBox="1">
            <a:spLocks noChangeArrowheads="1"/>
          </p:cNvSpPr>
          <p:nvPr/>
        </p:nvSpPr>
        <p:spPr bwMode="auto">
          <a:xfrm>
            <a:off x="8893175" y="2886075"/>
            <a:ext cx="609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rebuchet MS" pitchFamily="34" charset="0"/>
              </a:defRPr>
            </a:lvl1pPr>
            <a:lvl2pPr marL="742950" indent="-285750">
              <a:defRPr>
                <a:solidFill>
                  <a:schemeClr val="tx1"/>
                </a:solidFill>
                <a:latin typeface="Trebuchet MS" pitchFamily="34" charset="0"/>
              </a:defRPr>
            </a:lvl2pPr>
            <a:lvl3pPr marL="1143000" indent="-228600">
              <a:defRPr>
                <a:solidFill>
                  <a:schemeClr val="tx1"/>
                </a:solidFill>
                <a:latin typeface="Trebuchet MS" pitchFamily="34" charset="0"/>
              </a:defRPr>
            </a:lvl3pPr>
            <a:lvl4pPr marL="1600200" indent="-228600">
              <a:defRPr>
                <a:solidFill>
                  <a:schemeClr val="tx1"/>
                </a:solidFill>
                <a:latin typeface="Trebuchet MS" pitchFamily="34" charset="0"/>
              </a:defRPr>
            </a:lvl4pPr>
            <a:lvl5pPr marL="2057400" indent="-228600">
              <a:defRPr>
                <a:solidFill>
                  <a:schemeClr val="tx1"/>
                </a:solidFill>
                <a:latin typeface="Trebuchet MS" pitchFamily="34" charset="0"/>
              </a:defRPr>
            </a:lvl5pPr>
            <a:lvl6pPr marL="2514600" indent="-228600" defTabSz="457200" eaLnBrk="0" fontAlgn="base" hangingPunct="0">
              <a:spcBef>
                <a:spcPct val="0"/>
              </a:spcBef>
              <a:spcAft>
                <a:spcPct val="0"/>
              </a:spcAft>
              <a:defRPr>
                <a:solidFill>
                  <a:schemeClr val="tx1"/>
                </a:solidFill>
                <a:latin typeface="Trebuchet MS" pitchFamily="34" charset="0"/>
              </a:defRPr>
            </a:lvl6pPr>
            <a:lvl7pPr marL="2971800" indent="-228600" defTabSz="457200" eaLnBrk="0" fontAlgn="base" hangingPunct="0">
              <a:spcBef>
                <a:spcPct val="0"/>
              </a:spcBef>
              <a:spcAft>
                <a:spcPct val="0"/>
              </a:spcAft>
              <a:defRPr>
                <a:solidFill>
                  <a:schemeClr val="tx1"/>
                </a:solidFill>
                <a:latin typeface="Trebuchet MS" pitchFamily="34" charset="0"/>
              </a:defRPr>
            </a:lvl7pPr>
            <a:lvl8pPr marL="3429000" indent="-228600" defTabSz="457200" eaLnBrk="0" fontAlgn="base" hangingPunct="0">
              <a:spcBef>
                <a:spcPct val="0"/>
              </a:spcBef>
              <a:spcAft>
                <a:spcPct val="0"/>
              </a:spcAft>
              <a:defRPr>
                <a:solidFill>
                  <a:schemeClr val="tx1"/>
                </a:solidFill>
                <a:latin typeface="Trebuchet MS" pitchFamily="34" charset="0"/>
              </a:defRPr>
            </a:lvl8pPr>
            <a:lvl9pPr marL="3886200" indent="-228600" defTabSz="457200" eaLnBrk="0" fontAlgn="base" hangingPunct="0">
              <a:spcBef>
                <a:spcPct val="0"/>
              </a:spcBef>
              <a:spcAft>
                <a:spcPct val="0"/>
              </a:spcAft>
              <a:defRPr>
                <a:solidFill>
                  <a:schemeClr val="tx1"/>
                </a:solidFill>
                <a:latin typeface="Trebuchet MS" pitchFamily="34" charset="0"/>
              </a:defRPr>
            </a:lvl9pPr>
          </a:lstStyle>
          <a:p>
            <a:pPr eaLnBrk="1" hangingPunct="1"/>
            <a:r>
              <a:rPr lang="en-US" altLang="ja-JP" sz="8000">
                <a:solidFill>
                  <a:srgbClr val="9FE0F5"/>
                </a:solidFill>
                <a:latin typeface="Arial" charset="0"/>
                <a:ea typeface="ＭＳ Ｐゴシック" charset="-128"/>
              </a:rPr>
              <a:t>”</a:t>
            </a:r>
          </a:p>
        </p:txBody>
      </p: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ltLang="ja-JP"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ja-JP" smtClean="0"/>
              <a:t>Click to edit Master text styles</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7" name="Date Placeholder 3"/>
          <p:cNvSpPr>
            <a:spLocks noGrp="1"/>
          </p:cNvSpPr>
          <p:nvPr>
            <p:ph type="dt" sz="half" idx="14"/>
          </p:nvPr>
        </p:nvSpPr>
        <p:spPr/>
        <p:txBody>
          <a:bodyPr/>
          <a:lstStyle>
            <a:lvl1pPr>
              <a:defRPr/>
            </a:lvl1pPr>
          </a:lstStyle>
          <a:p>
            <a:r>
              <a:rPr lang="en-US" altLang="ja-JP" smtClean="0"/>
              <a:t>28/10/14</a:t>
            </a:r>
            <a:endParaRPr lang="en-US" altLang="ja-JP"/>
          </a:p>
        </p:txBody>
      </p:sp>
      <p:sp>
        <p:nvSpPr>
          <p:cNvPr id="8" name="Footer Placeholder 4"/>
          <p:cNvSpPr>
            <a:spLocks noGrp="1"/>
          </p:cNvSpPr>
          <p:nvPr>
            <p:ph type="ftr" sz="quarter" idx="15"/>
          </p:nvPr>
        </p:nvSpPr>
        <p:spPr/>
        <p:txBody>
          <a:bodyPr/>
          <a:lstStyle>
            <a:lvl1pPr>
              <a:defRPr/>
            </a:lvl1pPr>
          </a:lstStyle>
          <a:p>
            <a:r>
              <a:rPr lang="en-US" altLang="ja-JP" smtClean="0"/>
              <a:t>Thuyết trình PPNCKH - Nhóm12</a:t>
            </a:r>
            <a:endParaRPr lang="en-US" altLang="ja-JP"/>
          </a:p>
        </p:txBody>
      </p:sp>
      <p:sp>
        <p:nvSpPr>
          <p:cNvPr id="9" name="Slide Number Placeholder 5"/>
          <p:cNvSpPr>
            <a:spLocks noGrp="1"/>
          </p:cNvSpPr>
          <p:nvPr>
            <p:ph type="sldNum" sz="quarter" idx="16"/>
          </p:nvPr>
        </p:nvSpPr>
        <p:spPr/>
        <p:txBody>
          <a:bodyPr/>
          <a:lstStyle>
            <a:lvl1pPr>
              <a:defRPr/>
            </a:lvl1pPr>
          </a:lstStyle>
          <a:p>
            <a:fld id="{B1ABDA18-4641-4326-8D18-3509799B8C51}" type="slidenum">
              <a:rPr lang="en-US" altLang="ja-JP"/>
              <a:pPr/>
              <a:t>‹#›</a:t>
            </a:fld>
            <a:endParaRPr lang="en-US" altLang="ja-JP"/>
          </a:p>
        </p:txBody>
      </p:sp>
    </p:spTree>
    <p:extLst>
      <p:ext uri="{BB962C8B-B14F-4D97-AF65-F5344CB8AC3E}">
        <p14:creationId xmlns:p14="http://schemas.microsoft.com/office/powerpoint/2010/main" val="3780378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ltLang="ja-JP"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ja-JP" smtClean="0"/>
              <a:t>Click to edit Master text styles</a:t>
            </a:r>
          </a:p>
        </p:txBody>
      </p:sp>
      <p:sp>
        <p:nvSpPr>
          <p:cNvPr id="3" name="Text Placeholder 2"/>
          <p:cNvSpPr>
            <a:spLocks noGrp="1"/>
          </p:cNvSpPr>
          <p:nvPr>
            <p:ph type="body" idx="1"/>
          </p:nvPr>
        </p:nvSpPr>
        <p:spPr>
          <a:xfrm>
            <a:off x="677335" y="4527448"/>
            <a:ext cx="8596668" cy="1513914"/>
          </a:xfrm>
        </p:spPr>
        <p:txBody>
          <a:bodyPr>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5" name="Date Placeholder 3"/>
          <p:cNvSpPr>
            <a:spLocks noGrp="1"/>
          </p:cNvSpPr>
          <p:nvPr>
            <p:ph type="dt" sz="half" idx="14"/>
          </p:nvPr>
        </p:nvSpPr>
        <p:spPr/>
        <p:txBody>
          <a:bodyPr/>
          <a:lstStyle>
            <a:lvl1pPr>
              <a:defRPr/>
            </a:lvl1pPr>
          </a:lstStyle>
          <a:p>
            <a:r>
              <a:rPr lang="en-US" altLang="ja-JP" smtClean="0"/>
              <a:t>28/10/14</a:t>
            </a:r>
            <a:endParaRPr lang="en-US" altLang="ja-JP"/>
          </a:p>
        </p:txBody>
      </p:sp>
      <p:sp>
        <p:nvSpPr>
          <p:cNvPr id="6" name="Footer Placeholder 4"/>
          <p:cNvSpPr>
            <a:spLocks noGrp="1"/>
          </p:cNvSpPr>
          <p:nvPr>
            <p:ph type="ftr" sz="quarter" idx="15"/>
          </p:nvPr>
        </p:nvSpPr>
        <p:spPr/>
        <p:txBody>
          <a:bodyPr/>
          <a:lstStyle>
            <a:lvl1pPr>
              <a:defRPr/>
            </a:lvl1pPr>
          </a:lstStyle>
          <a:p>
            <a:r>
              <a:rPr lang="en-US" altLang="ja-JP" smtClean="0"/>
              <a:t>Thuyết trình PPNCKH - Nhóm12</a:t>
            </a:r>
            <a:endParaRPr lang="en-US" altLang="ja-JP"/>
          </a:p>
        </p:txBody>
      </p:sp>
      <p:sp>
        <p:nvSpPr>
          <p:cNvPr id="7" name="Slide Number Placeholder 5"/>
          <p:cNvSpPr>
            <a:spLocks noGrp="1"/>
          </p:cNvSpPr>
          <p:nvPr>
            <p:ph type="sldNum" sz="quarter" idx="16"/>
          </p:nvPr>
        </p:nvSpPr>
        <p:spPr/>
        <p:txBody>
          <a:bodyPr/>
          <a:lstStyle>
            <a:lvl1pPr>
              <a:defRPr/>
            </a:lvl1pPr>
          </a:lstStyle>
          <a:p>
            <a:fld id="{25779CFF-201E-4087-A708-9DF28917F70F}" type="slidenum">
              <a:rPr lang="en-US" altLang="ja-JP"/>
              <a:pPr/>
              <a:t>‹#›</a:t>
            </a:fld>
            <a:endParaRPr lang="en-US" altLang="ja-JP"/>
          </a:p>
        </p:txBody>
      </p:sp>
    </p:spTree>
    <p:extLst>
      <p:ext uri="{BB962C8B-B14F-4D97-AF65-F5344CB8AC3E}">
        <p14:creationId xmlns:p14="http://schemas.microsoft.com/office/powerpoint/2010/main" val="2567940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5"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6" name="Slide Number Placeholder 5"/>
          <p:cNvSpPr>
            <a:spLocks noGrp="1"/>
          </p:cNvSpPr>
          <p:nvPr>
            <p:ph type="sldNum" sz="quarter" idx="12"/>
          </p:nvPr>
        </p:nvSpPr>
        <p:spPr/>
        <p:txBody>
          <a:bodyPr/>
          <a:lstStyle>
            <a:lvl1pPr>
              <a:defRPr/>
            </a:lvl1pPr>
          </a:lstStyle>
          <a:p>
            <a:fld id="{863D083B-4D7C-4C2D-B2A0-EE4A638E4143}" type="slidenum">
              <a:rPr lang="en-US" altLang="ja-JP"/>
              <a:pPr/>
              <a:t>‹#›</a:t>
            </a:fld>
            <a:endParaRPr lang="en-US" altLang="ja-JP"/>
          </a:p>
        </p:txBody>
      </p:sp>
    </p:spTree>
    <p:extLst>
      <p:ext uri="{BB962C8B-B14F-4D97-AF65-F5344CB8AC3E}">
        <p14:creationId xmlns:p14="http://schemas.microsoft.com/office/powerpoint/2010/main" val="1720365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ltLang="ja-JP"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5"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6" name="Slide Number Placeholder 5"/>
          <p:cNvSpPr>
            <a:spLocks noGrp="1"/>
          </p:cNvSpPr>
          <p:nvPr>
            <p:ph type="sldNum" sz="quarter" idx="12"/>
          </p:nvPr>
        </p:nvSpPr>
        <p:spPr/>
        <p:txBody>
          <a:bodyPr/>
          <a:lstStyle>
            <a:lvl1pPr>
              <a:defRPr/>
            </a:lvl1pPr>
          </a:lstStyle>
          <a:p>
            <a:fld id="{5A9B41DF-772B-4792-975D-C30A5AEEB344}" type="slidenum">
              <a:rPr lang="en-US" altLang="ja-JP"/>
              <a:pPr/>
              <a:t>‹#›</a:t>
            </a:fld>
            <a:endParaRPr lang="en-US" altLang="ja-JP"/>
          </a:p>
        </p:txBody>
      </p:sp>
    </p:spTree>
    <p:extLst>
      <p:ext uri="{BB962C8B-B14F-4D97-AF65-F5344CB8AC3E}">
        <p14:creationId xmlns:p14="http://schemas.microsoft.com/office/powerpoint/2010/main" val="135160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5"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6" name="Slide Number Placeholder 5"/>
          <p:cNvSpPr>
            <a:spLocks noGrp="1"/>
          </p:cNvSpPr>
          <p:nvPr>
            <p:ph type="sldNum" sz="quarter" idx="12"/>
          </p:nvPr>
        </p:nvSpPr>
        <p:spPr/>
        <p:txBody>
          <a:bodyPr/>
          <a:lstStyle>
            <a:lvl1pPr>
              <a:defRPr/>
            </a:lvl1pPr>
          </a:lstStyle>
          <a:p>
            <a:fld id="{A6EFC0D8-90FF-46D0-9A27-F44CEE59EF89}" type="slidenum">
              <a:rPr lang="en-US" altLang="ja-JP"/>
              <a:pPr/>
              <a:t>‹#›</a:t>
            </a:fld>
            <a:endParaRPr lang="en-US" altLang="ja-JP"/>
          </a:p>
        </p:txBody>
      </p:sp>
    </p:spTree>
    <p:extLst>
      <p:ext uri="{BB962C8B-B14F-4D97-AF65-F5344CB8AC3E}">
        <p14:creationId xmlns:p14="http://schemas.microsoft.com/office/powerpoint/2010/main" val="2957521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5"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6" name="Slide Number Placeholder 5"/>
          <p:cNvSpPr>
            <a:spLocks noGrp="1"/>
          </p:cNvSpPr>
          <p:nvPr>
            <p:ph type="sldNum" sz="quarter" idx="12"/>
          </p:nvPr>
        </p:nvSpPr>
        <p:spPr/>
        <p:txBody>
          <a:bodyPr/>
          <a:lstStyle>
            <a:lvl1pPr>
              <a:defRPr/>
            </a:lvl1pPr>
          </a:lstStyle>
          <a:p>
            <a:fld id="{DC9438FC-19EA-439B-BED4-B5530708CC3A}" type="slidenum">
              <a:rPr lang="en-US" altLang="ja-JP"/>
              <a:pPr/>
              <a:t>‹#›</a:t>
            </a:fld>
            <a:endParaRPr lang="en-US" altLang="ja-JP"/>
          </a:p>
        </p:txBody>
      </p:sp>
    </p:spTree>
    <p:extLst>
      <p:ext uri="{BB962C8B-B14F-4D97-AF65-F5344CB8AC3E}">
        <p14:creationId xmlns:p14="http://schemas.microsoft.com/office/powerpoint/2010/main" val="3220880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6"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7" name="Slide Number Placeholder 5"/>
          <p:cNvSpPr>
            <a:spLocks noGrp="1"/>
          </p:cNvSpPr>
          <p:nvPr>
            <p:ph type="sldNum" sz="quarter" idx="12"/>
          </p:nvPr>
        </p:nvSpPr>
        <p:spPr/>
        <p:txBody>
          <a:bodyPr/>
          <a:lstStyle>
            <a:lvl1pPr>
              <a:defRPr/>
            </a:lvl1pPr>
          </a:lstStyle>
          <a:p>
            <a:fld id="{F563ADBA-E42B-4519-9BBD-D22005889E6A}" type="slidenum">
              <a:rPr lang="en-US" altLang="ja-JP"/>
              <a:pPr/>
              <a:t>‹#›</a:t>
            </a:fld>
            <a:endParaRPr lang="en-US" altLang="ja-JP"/>
          </a:p>
        </p:txBody>
      </p:sp>
    </p:spTree>
    <p:extLst>
      <p:ext uri="{BB962C8B-B14F-4D97-AF65-F5344CB8AC3E}">
        <p14:creationId xmlns:p14="http://schemas.microsoft.com/office/powerpoint/2010/main" val="418450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7"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8"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9" name="Slide Number Placeholder 5"/>
          <p:cNvSpPr>
            <a:spLocks noGrp="1"/>
          </p:cNvSpPr>
          <p:nvPr>
            <p:ph type="sldNum" sz="quarter" idx="12"/>
          </p:nvPr>
        </p:nvSpPr>
        <p:spPr/>
        <p:txBody>
          <a:bodyPr/>
          <a:lstStyle>
            <a:lvl1pPr>
              <a:defRPr/>
            </a:lvl1pPr>
          </a:lstStyle>
          <a:p>
            <a:fld id="{2356FA2A-B060-4C90-99DA-DCBFE89F7844}" type="slidenum">
              <a:rPr lang="en-US" altLang="ja-JP"/>
              <a:pPr/>
              <a:t>‹#›</a:t>
            </a:fld>
            <a:endParaRPr lang="en-US" altLang="ja-JP"/>
          </a:p>
        </p:txBody>
      </p:sp>
    </p:spTree>
    <p:extLst>
      <p:ext uri="{BB962C8B-B14F-4D97-AF65-F5344CB8AC3E}">
        <p14:creationId xmlns:p14="http://schemas.microsoft.com/office/powerpoint/2010/main" val="118340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ltLang="ja-JP"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4"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5" name="Slide Number Placeholder 5"/>
          <p:cNvSpPr>
            <a:spLocks noGrp="1"/>
          </p:cNvSpPr>
          <p:nvPr>
            <p:ph type="sldNum" sz="quarter" idx="12"/>
          </p:nvPr>
        </p:nvSpPr>
        <p:spPr/>
        <p:txBody>
          <a:bodyPr/>
          <a:lstStyle>
            <a:lvl1pPr>
              <a:defRPr/>
            </a:lvl1pPr>
          </a:lstStyle>
          <a:p>
            <a:fld id="{772E5A7A-0CD2-4E1A-B86E-F3544898498D}" type="slidenum">
              <a:rPr lang="en-US" altLang="ja-JP"/>
              <a:pPr/>
              <a:t>‹#›</a:t>
            </a:fld>
            <a:endParaRPr lang="en-US" altLang="ja-JP"/>
          </a:p>
        </p:txBody>
      </p:sp>
    </p:spTree>
    <p:extLst>
      <p:ext uri="{BB962C8B-B14F-4D97-AF65-F5344CB8AC3E}">
        <p14:creationId xmlns:p14="http://schemas.microsoft.com/office/powerpoint/2010/main" val="89905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3"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4" name="Slide Number Placeholder 5"/>
          <p:cNvSpPr>
            <a:spLocks noGrp="1"/>
          </p:cNvSpPr>
          <p:nvPr>
            <p:ph type="sldNum" sz="quarter" idx="12"/>
          </p:nvPr>
        </p:nvSpPr>
        <p:spPr/>
        <p:txBody>
          <a:bodyPr/>
          <a:lstStyle>
            <a:lvl1pPr>
              <a:defRPr/>
            </a:lvl1pPr>
          </a:lstStyle>
          <a:p>
            <a:fld id="{E33A4CEC-7F5C-4B74-8AC2-C9A5280254E5}" type="slidenum">
              <a:rPr lang="en-US" altLang="ja-JP"/>
              <a:pPr/>
              <a:t>‹#›</a:t>
            </a:fld>
            <a:endParaRPr lang="en-US" altLang="ja-JP"/>
          </a:p>
        </p:txBody>
      </p:sp>
    </p:spTree>
    <p:extLst>
      <p:ext uri="{BB962C8B-B14F-4D97-AF65-F5344CB8AC3E}">
        <p14:creationId xmlns:p14="http://schemas.microsoft.com/office/powerpoint/2010/main" val="311669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ltLang="ja-JP"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ltLang="ja-JP" smtClean="0"/>
              <a:t>Click to edit Master text styles</a:t>
            </a:r>
          </a:p>
        </p:txBody>
      </p:sp>
      <p:sp>
        <p:nvSpPr>
          <p:cNvPr id="5"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6"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7" name="Slide Number Placeholder 5"/>
          <p:cNvSpPr>
            <a:spLocks noGrp="1"/>
          </p:cNvSpPr>
          <p:nvPr>
            <p:ph type="sldNum" sz="quarter" idx="12"/>
          </p:nvPr>
        </p:nvSpPr>
        <p:spPr/>
        <p:txBody>
          <a:bodyPr/>
          <a:lstStyle>
            <a:lvl1pPr>
              <a:defRPr/>
            </a:lvl1pPr>
          </a:lstStyle>
          <a:p>
            <a:fld id="{FC9690F4-8A6F-4955-AFFE-6685941912CC}" type="slidenum">
              <a:rPr lang="en-US" altLang="ja-JP"/>
              <a:pPr/>
              <a:t>‹#›</a:t>
            </a:fld>
            <a:endParaRPr lang="en-US" altLang="ja-JP"/>
          </a:p>
        </p:txBody>
      </p:sp>
    </p:spTree>
    <p:extLst>
      <p:ext uri="{BB962C8B-B14F-4D97-AF65-F5344CB8AC3E}">
        <p14:creationId xmlns:p14="http://schemas.microsoft.com/office/powerpoint/2010/main" val="94201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ltLang="ja-JP"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ja-JP" noProof="0" smtClean="0"/>
              <a:t>Click icon to add picture</a:t>
            </a:r>
            <a:endParaRPr lang="en-US" noProof="0"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3"/>
          <p:cNvSpPr>
            <a:spLocks noGrp="1"/>
          </p:cNvSpPr>
          <p:nvPr>
            <p:ph type="dt" sz="half" idx="10"/>
          </p:nvPr>
        </p:nvSpPr>
        <p:spPr/>
        <p:txBody>
          <a:bodyPr/>
          <a:lstStyle>
            <a:lvl1pPr>
              <a:defRPr/>
            </a:lvl1pPr>
          </a:lstStyle>
          <a:p>
            <a:r>
              <a:rPr lang="en-US" altLang="ja-JP" smtClean="0"/>
              <a:t>28/10/14</a:t>
            </a:r>
            <a:endParaRPr lang="en-US" altLang="ja-JP"/>
          </a:p>
        </p:txBody>
      </p:sp>
      <p:sp>
        <p:nvSpPr>
          <p:cNvPr id="6" name="Footer Placeholder 4"/>
          <p:cNvSpPr>
            <a:spLocks noGrp="1"/>
          </p:cNvSpPr>
          <p:nvPr>
            <p:ph type="ftr" sz="quarter" idx="11"/>
          </p:nvPr>
        </p:nvSpPr>
        <p:spPr/>
        <p:txBody>
          <a:bodyPr/>
          <a:lstStyle>
            <a:lvl1pPr>
              <a:defRPr/>
            </a:lvl1pPr>
          </a:lstStyle>
          <a:p>
            <a:r>
              <a:rPr lang="en-US" altLang="ja-JP" smtClean="0"/>
              <a:t>Thuyết trình PPNCKH - Nhóm12</a:t>
            </a:r>
            <a:endParaRPr lang="en-US" altLang="ja-JP"/>
          </a:p>
        </p:txBody>
      </p:sp>
      <p:sp>
        <p:nvSpPr>
          <p:cNvPr id="7" name="Slide Number Placeholder 5"/>
          <p:cNvSpPr>
            <a:spLocks noGrp="1"/>
          </p:cNvSpPr>
          <p:nvPr>
            <p:ph type="sldNum" sz="quarter" idx="12"/>
          </p:nvPr>
        </p:nvSpPr>
        <p:spPr/>
        <p:txBody>
          <a:bodyPr/>
          <a:lstStyle>
            <a:lvl1pPr>
              <a:defRPr/>
            </a:lvl1pPr>
          </a:lstStyle>
          <a:p>
            <a:fld id="{97393279-91FA-48C5-80C8-E626BE1AECA8}" type="slidenum">
              <a:rPr lang="en-US" altLang="ja-JP"/>
              <a:pPr/>
              <a:t>‹#›</a:t>
            </a:fld>
            <a:endParaRPr lang="en-US" altLang="ja-JP"/>
          </a:p>
        </p:txBody>
      </p:sp>
    </p:spTree>
    <p:extLst>
      <p:ext uri="{BB962C8B-B14F-4D97-AF65-F5344CB8AC3E}">
        <p14:creationId xmlns:p14="http://schemas.microsoft.com/office/powerpoint/2010/main" val="16347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43"/>
          <p:cNvGrpSpPr>
            <a:grpSpLocks/>
          </p:cNvGrpSpPr>
          <p:nvPr/>
        </p:nvGrpSpPr>
        <p:grpSpPr bwMode="auto">
          <a:xfrm>
            <a:off x="0" y="-7938"/>
            <a:ext cx="12192000" cy="6865938"/>
            <a:chOff x="0" y="-8467"/>
            <a:chExt cx="12192000" cy="6866467"/>
          </a:xfrm>
        </p:grpSpPr>
        <p:cxnSp>
          <p:nvCxnSpPr>
            <p:cNvPr id="20" name="Straight Connector 19"/>
            <p:cNvCxnSpPr/>
            <p:nvPr/>
          </p:nvCxnSpPr>
          <p:spPr>
            <a:xfrm>
              <a:off x="9371013" y="-528"/>
              <a:ext cx="1219200" cy="6858528"/>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4738" y="3681168"/>
              <a:ext cx="4764087" cy="3176832"/>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2100" y="-8467"/>
              <a:ext cx="3006725"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2788" y="-8467"/>
              <a:ext cx="2589212"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863" y="3047706"/>
              <a:ext cx="3259137" cy="3810294"/>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5"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188" y="-8467"/>
              <a:ext cx="129063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9463" y="-8467"/>
              <a:ext cx="1249362"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138" y="3589086"/>
              <a:ext cx="1817687" cy="3268914"/>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2981"/>
              <a:ext cx="449263" cy="2845019"/>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027" name="Title Placeholder 1"/>
          <p:cNvSpPr>
            <a:spLocks noGrp="1"/>
          </p:cNvSpPr>
          <p:nvPr>
            <p:ph type="title"/>
          </p:nvPr>
        </p:nvSpPr>
        <p:spPr bwMode="auto">
          <a:xfrm>
            <a:off x="677863" y="609600"/>
            <a:ext cx="8596312"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title style</a:t>
            </a:r>
          </a:p>
        </p:txBody>
      </p:sp>
      <p:sp>
        <p:nvSpPr>
          <p:cNvPr id="1028" name="Text Placeholder 2"/>
          <p:cNvSpPr>
            <a:spLocks noGrp="1"/>
          </p:cNvSpPr>
          <p:nvPr>
            <p:ph type="body" idx="1"/>
          </p:nvPr>
        </p:nvSpPr>
        <p:spPr bwMode="auto">
          <a:xfrm>
            <a:off x="677863" y="2160588"/>
            <a:ext cx="8596312" cy="388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 name="Date Placeholder 3"/>
          <p:cNvSpPr>
            <a:spLocks noGrp="1"/>
          </p:cNvSpPr>
          <p:nvPr>
            <p:ph type="dt" sz="half" idx="2"/>
          </p:nvPr>
        </p:nvSpPr>
        <p:spPr>
          <a:xfrm>
            <a:off x="7205663" y="6042025"/>
            <a:ext cx="911225"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ea typeface="ＭＳ Ｐゴシック" charset="-128"/>
              </a:defRPr>
            </a:lvl1pPr>
          </a:lstStyle>
          <a:p>
            <a:r>
              <a:rPr lang="en-US" altLang="ja-JP" smtClean="0"/>
              <a:t>28/10/14</a:t>
            </a:r>
            <a:endParaRPr lang="en-US" altLang="ja-JP"/>
          </a:p>
        </p:txBody>
      </p:sp>
      <p:sp>
        <p:nvSpPr>
          <p:cNvPr id="5" name="Footer Placeholder 4"/>
          <p:cNvSpPr>
            <a:spLocks noGrp="1"/>
          </p:cNvSpPr>
          <p:nvPr>
            <p:ph type="ftr" sz="quarter" idx="3"/>
          </p:nvPr>
        </p:nvSpPr>
        <p:spPr>
          <a:xfrm>
            <a:off x="677863" y="6042025"/>
            <a:ext cx="6297612"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ea typeface="ＭＳ Ｐゴシック" charset="-128"/>
              </a:defRPr>
            </a:lvl1pPr>
          </a:lstStyle>
          <a:p>
            <a:r>
              <a:rPr lang="en-US" altLang="ja-JP" smtClean="0"/>
              <a:t>Thuyết trình PPNCKH - Nhóm12</a:t>
            </a:r>
            <a:endParaRPr lang="en-US" altLang="ja-JP"/>
          </a:p>
        </p:txBody>
      </p:sp>
      <p:sp>
        <p:nvSpPr>
          <p:cNvPr id="6" name="Slide Number Placeholder 5"/>
          <p:cNvSpPr>
            <a:spLocks noGrp="1"/>
          </p:cNvSpPr>
          <p:nvPr>
            <p:ph type="sldNum" sz="quarter" idx="4"/>
          </p:nvPr>
        </p:nvSpPr>
        <p:spPr>
          <a:xfrm>
            <a:off x="8589963" y="6042025"/>
            <a:ext cx="684212"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chemeClr val="accent1"/>
                </a:solidFill>
                <a:ea typeface="ＭＳ Ｐゴシック" charset="-128"/>
              </a:defRPr>
            </a:lvl1pPr>
          </a:lstStyle>
          <a:p>
            <a:fld id="{376F12C5-652F-48DA-A770-F80A1C05FBBE}"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3761"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62" r:id="rId11"/>
    <p:sldLayoutId id="2147483757" r:id="rId12"/>
    <p:sldLayoutId id="2147483763" r:id="rId13"/>
    <p:sldLayoutId id="2147483758" r:id="rId14"/>
    <p:sldLayoutId id="2147483759" r:id="rId15"/>
    <p:sldLayoutId id="2147483760" r:id="rId16"/>
  </p:sldLayoutIdLst>
  <p:hf hdr="0"/>
  <p:txStyles>
    <p:titleStyle>
      <a:lvl1pPr algn="l" defTabSz="457200" rtl="0" eaLnBrk="0" fontAlgn="base" hangingPunct="0">
        <a:spcBef>
          <a:spcPct val="0"/>
        </a:spcBef>
        <a:spcAft>
          <a:spcPct val="0"/>
        </a:spcAft>
        <a:defRPr kumimoji="1" sz="3600" kern="1200">
          <a:solidFill>
            <a:schemeClr val="accent1"/>
          </a:solidFill>
          <a:latin typeface="+mj-lt"/>
          <a:ea typeface="+mj-ea"/>
          <a:cs typeface="+mj-cs"/>
        </a:defRPr>
      </a:lvl1pPr>
      <a:lvl2pPr algn="l" defTabSz="457200" rtl="0" eaLnBrk="0" fontAlgn="base" hangingPunct="0">
        <a:spcBef>
          <a:spcPct val="0"/>
        </a:spcBef>
        <a:spcAft>
          <a:spcPct val="0"/>
        </a:spcAft>
        <a:defRPr kumimoji="1" sz="3600">
          <a:solidFill>
            <a:schemeClr val="accent1"/>
          </a:solidFill>
          <a:latin typeface="Trebuchet MS" panose="020B0603020202020204" pitchFamily="34" charset="0"/>
        </a:defRPr>
      </a:lvl2pPr>
      <a:lvl3pPr algn="l" defTabSz="457200" rtl="0" eaLnBrk="0" fontAlgn="base" hangingPunct="0">
        <a:spcBef>
          <a:spcPct val="0"/>
        </a:spcBef>
        <a:spcAft>
          <a:spcPct val="0"/>
        </a:spcAft>
        <a:defRPr kumimoji="1" sz="3600">
          <a:solidFill>
            <a:schemeClr val="accent1"/>
          </a:solidFill>
          <a:latin typeface="Trebuchet MS" panose="020B0603020202020204" pitchFamily="34" charset="0"/>
        </a:defRPr>
      </a:lvl3pPr>
      <a:lvl4pPr algn="l" defTabSz="457200" rtl="0" eaLnBrk="0" fontAlgn="base" hangingPunct="0">
        <a:spcBef>
          <a:spcPct val="0"/>
        </a:spcBef>
        <a:spcAft>
          <a:spcPct val="0"/>
        </a:spcAft>
        <a:defRPr kumimoji="1" sz="3600">
          <a:solidFill>
            <a:schemeClr val="accent1"/>
          </a:solidFill>
          <a:latin typeface="Trebuchet MS" panose="020B0603020202020204" pitchFamily="34" charset="0"/>
        </a:defRPr>
      </a:lvl4pPr>
      <a:lvl5pPr algn="l" defTabSz="457200" rtl="0" eaLnBrk="0" fontAlgn="base" hangingPunct="0">
        <a:spcBef>
          <a:spcPct val="0"/>
        </a:spcBef>
        <a:spcAft>
          <a:spcPct val="0"/>
        </a:spcAft>
        <a:defRPr kumimoji="1" sz="3600">
          <a:solidFill>
            <a:schemeClr val="accent1"/>
          </a:solidFill>
          <a:latin typeface="Trebuchet MS" panose="020B0603020202020204" pitchFamily="34" charset="0"/>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kumimoji="1"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kumimoji="1"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kumimoji="1"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kumimoji="1"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kumimoji="1"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vi.wikipedia.org/wiki/Ch%E1%BB%89_s%E1%BB%91_trung_b%C3%ACnh_c%C3%B4ng_nghi%E1%BB%87p_Dow_Jon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a:xfrm>
            <a:off x="1025612" y="2088304"/>
            <a:ext cx="8248564" cy="1371588"/>
          </a:xfrm>
        </p:spPr>
        <p:txBody>
          <a:bodyPr/>
          <a:lstStyle/>
          <a:p>
            <a:pPr algn="ctr" eaLnBrk="1" hangingPunct="1"/>
            <a:r>
              <a:rPr lang="en-US" altLang="ja-JP" sz="4400" b="1" smtClean="0">
                <a:solidFill>
                  <a:srgbClr val="FF0000"/>
                </a:solidFill>
                <a:latin typeface="Arial Unicode MS" pitchFamily="50" charset="-128"/>
                <a:ea typeface="Arial Unicode MS" pitchFamily="50" charset="-128"/>
                <a:cs typeface="Arial Unicode MS" pitchFamily="50" charset="-128"/>
              </a:rPr>
              <a:t>Thị trường tài chính &amp; Chuỗi thời gian tài chính</a:t>
            </a:r>
            <a:endParaRPr lang="ja-JP" altLang="en-US" sz="4400" smtClean="0">
              <a:solidFill>
                <a:srgbClr val="FF0000"/>
              </a:solidFill>
              <a:cs typeface="メイリオ" pitchFamily="50" charset="-128"/>
            </a:endParaRPr>
          </a:p>
        </p:txBody>
      </p:sp>
      <p:sp>
        <p:nvSpPr>
          <p:cNvPr id="5123" name="Subtitle 2"/>
          <p:cNvSpPr>
            <a:spLocks noGrp="1"/>
          </p:cNvSpPr>
          <p:nvPr>
            <p:ph type="subTitle" idx="1"/>
          </p:nvPr>
        </p:nvSpPr>
        <p:spPr>
          <a:xfrm>
            <a:off x="1222835" y="3499360"/>
            <a:ext cx="7767637" cy="545414"/>
          </a:xfrm>
        </p:spPr>
        <p:txBody>
          <a:bodyPr/>
          <a:lstStyle/>
          <a:p>
            <a:pPr eaLnBrk="1" hangingPunct="1"/>
            <a:r>
              <a:rPr lang="en-US" altLang="ja-JP" sz="2800" smtClean="0">
                <a:solidFill>
                  <a:srgbClr val="002060"/>
                </a:solidFill>
                <a:latin typeface="Arial Unicode MS" pitchFamily="50" charset="-128"/>
                <a:ea typeface="Arial Unicode MS" pitchFamily="50" charset="-128"/>
                <a:cs typeface="Arial Unicode MS" pitchFamily="50" charset="-128"/>
              </a:rPr>
              <a:t>GVHD: TS Nguyễn Văn MinhMẫn</a:t>
            </a:r>
          </a:p>
          <a:p>
            <a:pPr eaLnBrk="1" hangingPunct="1"/>
            <a:endParaRPr lang="en-US"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4" name="Subtitle 2"/>
          <p:cNvSpPr txBox="1">
            <a:spLocks/>
          </p:cNvSpPr>
          <p:nvPr/>
        </p:nvSpPr>
        <p:spPr bwMode="auto">
          <a:xfrm>
            <a:off x="1025611" y="1550941"/>
            <a:ext cx="84009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defTabSz="457200" rtl="0" eaLnBrk="0" fontAlgn="base" hangingPunct="0">
              <a:spcBef>
                <a:spcPts val="1000"/>
              </a:spcBef>
              <a:spcAft>
                <a:spcPct val="0"/>
              </a:spcAft>
              <a:buClr>
                <a:schemeClr val="accent1"/>
              </a:buClr>
              <a:buSzPct val="80000"/>
              <a:buFont typeface="Wingdings 3" pitchFamily="18" charset="2"/>
              <a:buNone/>
              <a:defRPr kumimoji="1" kern="1200">
                <a:solidFill>
                  <a:schemeClr val="tx1">
                    <a:lumMod val="50000"/>
                    <a:lumOff val="50000"/>
                  </a:schemeClr>
                </a:solidFill>
                <a:latin typeface="+mn-lt"/>
                <a:ea typeface="+mn-ea"/>
                <a:cs typeface="+mn-cs"/>
              </a:defRPr>
            </a:lvl1pPr>
            <a:lvl2pPr marL="457200" indent="0" algn="ctr" defTabSz="457200" rtl="0" eaLnBrk="0" fontAlgn="base" hangingPunct="0">
              <a:spcBef>
                <a:spcPts val="1000"/>
              </a:spcBef>
              <a:spcAft>
                <a:spcPct val="0"/>
              </a:spcAft>
              <a:buClr>
                <a:schemeClr val="accent1"/>
              </a:buClr>
              <a:buSzPct val="80000"/>
              <a:buFont typeface="Wingdings 3" pitchFamily="18" charset="2"/>
              <a:buNone/>
              <a:defRPr kumimoji="1" sz="1600" kern="1200">
                <a:solidFill>
                  <a:schemeClr val="tx1">
                    <a:tint val="75000"/>
                  </a:schemeClr>
                </a:solidFill>
                <a:latin typeface="+mn-lt"/>
                <a:ea typeface="+mn-ea"/>
                <a:cs typeface="+mn-cs"/>
              </a:defRPr>
            </a:lvl2pPr>
            <a:lvl3pPr marL="914400" indent="0" algn="ctr" defTabSz="457200" rtl="0" eaLnBrk="0" fontAlgn="base" hangingPunct="0">
              <a:spcBef>
                <a:spcPts val="1000"/>
              </a:spcBef>
              <a:spcAft>
                <a:spcPct val="0"/>
              </a:spcAft>
              <a:buClr>
                <a:schemeClr val="accent1"/>
              </a:buClr>
              <a:buSzPct val="80000"/>
              <a:buFont typeface="Wingdings 3" pitchFamily="18" charset="2"/>
              <a:buNone/>
              <a:defRPr kumimoji="1" sz="1400" kern="1200">
                <a:solidFill>
                  <a:schemeClr val="tx1">
                    <a:tint val="75000"/>
                  </a:schemeClr>
                </a:solidFill>
                <a:latin typeface="+mn-lt"/>
                <a:ea typeface="+mn-ea"/>
                <a:cs typeface="+mn-cs"/>
              </a:defRPr>
            </a:lvl3pPr>
            <a:lvl4pPr marL="1371600" indent="0" algn="ctr" defTabSz="457200" rtl="0" eaLnBrk="0" fontAlgn="base" hangingPunct="0">
              <a:spcBef>
                <a:spcPts val="1000"/>
              </a:spcBef>
              <a:spcAft>
                <a:spcPct val="0"/>
              </a:spcAft>
              <a:buClr>
                <a:schemeClr val="accent1"/>
              </a:buClr>
              <a:buSzPct val="80000"/>
              <a:buFont typeface="Wingdings 3" pitchFamily="18" charset="2"/>
              <a:buNone/>
              <a:defRPr kumimoji="1" sz="1200" kern="1200">
                <a:solidFill>
                  <a:schemeClr val="tx1">
                    <a:tint val="75000"/>
                  </a:schemeClr>
                </a:solidFill>
                <a:latin typeface="+mn-lt"/>
                <a:ea typeface="+mn-ea"/>
                <a:cs typeface="+mn-cs"/>
              </a:defRPr>
            </a:lvl4pPr>
            <a:lvl5pPr marL="1828800" indent="0" algn="ctr" defTabSz="457200" rtl="0" eaLnBrk="0" fontAlgn="base" hangingPunct="0">
              <a:spcBef>
                <a:spcPts val="1000"/>
              </a:spcBef>
              <a:spcAft>
                <a:spcPct val="0"/>
              </a:spcAft>
              <a:buClr>
                <a:schemeClr val="accent1"/>
              </a:buClr>
              <a:buSzPct val="80000"/>
              <a:buFont typeface="Wingdings 3" pitchFamily="18" charset="2"/>
              <a:buNone/>
              <a:defRPr kumimoji="1"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9pPr>
          </a:lstStyle>
          <a:p>
            <a:pPr algn="ctr" eaLnBrk="1" hangingPunct="1"/>
            <a:r>
              <a:rPr lang="en-US" altLang="ja-JP" sz="2400" b="1" smtClean="0">
                <a:solidFill>
                  <a:srgbClr val="002060"/>
                </a:solidFill>
                <a:latin typeface="Arial Unicode MS" pitchFamily="50" charset="-128"/>
                <a:ea typeface="Arial Unicode MS" pitchFamily="50" charset="-128"/>
                <a:cs typeface="Arial Unicode MS" pitchFamily="50" charset="-128"/>
              </a:rPr>
              <a:t>Môn Phương pháp Nghiên cứu khoa học</a:t>
            </a:r>
          </a:p>
        </p:txBody>
      </p:sp>
      <p:sp>
        <p:nvSpPr>
          <p:cNvPr id="6" name="Subtitle 2"/>
          <p:cNvSpPr txBox="1">
            <a:spLocks/>
          </p:cNvSpPr>
          <p:nvPr/>
        </p:nvSpPr>
        <p:spPr bwMode="auto">
          <a:xfrm>
            <a:off x="3676560" y="4044773"/>
            <a:ext cx="4530814" cy="191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defTabSz="457200" rtl="0" eaLnBrk="0" fontAlgn="base" hangingPunct="0">
              <a:spcBef>
                <a:spcPts val="1000"/>
              </a:spcBef>
              <a:spcAft>
                <a:spcPct val="0"/>
              </a:spcAft>
              <a:buClr>
                <a:schemeClr val="accent1"/>
              </a:buClr>
              <a:buSzPct val="80000"/>
              <a:buFont typeface="Wingdings 3" pitchFamily="18" charset="2"/>
              <a:buNone/>
              <a:defRPr kumimoji="1" kern="1200">
                <a:solidFill>
                  <a:schemeClr val="tx1">
                    <a:lumMod val="50000"/>
                    <a:lumOff val="50000"/>
                  </a:schemeClr>
                </a:solidFill>
                <a:latin typeface="+mn-lt"/>
                <a:ea typeface="+mn-ea"/>
                <a:cs typeface="+mn-cs"/>
              </a:defRPr>
            </a:lvl1pPr>
            <a:lvl2pPr marL="457200" indent="0" algn="ctr" defTabSz="457200" rtl="0" eaLnBrk="0" fontAlgn="base" hangingPunct="0">
              <a:spcBef>
                <a:spcPts val="1000"/>
              </a:spcBef>
              <a:spcAft>
                <a:spcPct val="0"/>
              </a:spcAft>
              <a:buClr>
                <a:schemeClr val="accent1"/>
              </a:buClr>
              <a:buSzPct val="80000"/>
              <a:buFont typeface="Wingdings 3" pitchFamily="18" charset="2"/>
              <a:buNone/>
              <a:defRPr kumimoji="1" sz="1600" kern="1200">
                <a:solidFill>
                  <a:schemeClr val="tx1">
                    <a:tint val="75000"/>
                  </a:schemeClr>
                </a:solidFill>
                <a:latin typeface="+mn-lt"/>
                <a:ea typeface="+mn-ea"/>
                <a:cs typeface="+mn-cs"/>
              </a:defRPr>
            </a:lvl2pPr>
            <a:lvl3pPr marL="914400" indent="0" algn="ctr" defTabSz="457200" rtl="0" eaLnBrk="0" fontAlgn="base" hangingPunct="0">
              <a:spcBef>
                <a:spcPts val="1000"/>
              </a:spcBef>
              <a:spcAft>
                <a:spcPct val="0"/>
              </a:spcAft>
              <a:buClr>
                <a:schemeClr val="accent1"/>
              </a:buClr>
              <a:buSzPct val="80000"/>
              <a:buFont typeface="Wingdings 3" pitchFamily="18" charset="2"/>
              <a:buNone/>
              <a:defRPr kumimoji="1" sz="1400" kern="1200">
                <a:solidFill>
                  <a:schemeClr val="tx1">
                    <a:tint val="75000"/>
                  </a:schemeClr>
                </a:solidFill>
                <a:latin typeface="+mn-lt"/>
                <a:ea typeface="+mn-ea"/>
                <a:cs typeface="+mn-cs"/>
              </a:defRPr>
            </a:lvl3pPr>
            <a:lvl4pPr marL="1371600" indent="0" algn="ctr" defTabSz="457200" rtl="0" eaLnBrk="0" fontAlgn="base" hangingPunct="0">
              <a:spcBef>
                <a:spcPts val="1000"/>
              </a:spcBef>
              <a:spcAft>
                <a:spcPct val="0"/>
              </a:spcAft>
              <a:buClr>
                <a:schemeClr val="accent1"/>
              </a:buClr>
              <a:buSzPct val="80000"/>
              <a:buFont typeface="Wingdings 3" pitchFamily="18" charset="2"/>
              <a:buNone/>
              <a:defRPr kumimoji="1" sz="1200" kern="1200">
                <a:solidFill>
                  <a:schemeClr val="tx1">
                    <a:tint val="75000"/>
                  </a:schemeClr>
                </a:solidFill>
                <a:latin typeface="+mn-lt"/>
                <a:ea typeface="+mn-ea"/>
                <a:cs typeface="+mn-cs"/>
              </a:defRPr>
            </a:lvl4pPr>
            <a:lvl5pPr marL="1828800" indent="0" algn="ctr" defTabSz="457200" rtl="0" eaLnBrk="0" fontAlgn="base" hangingPunct="0">
              <a:spcBef>
                <a:spcPts val="1000"/>
              </a:spcBef>
              <a:spcAft>
                <a:spcPct val="0"/>
              </a:spcAft>
              <a:buClr>
                <a:schemeClr val="accent1"/>
              </a:buClr>
              <a:buSzPct val="80000"/>
              <a:buFont typeface="Wingdings 3" pitchFamily="18" charset="2"/>
              <a:buNone/>
              <a:defRPr kumimoji="1"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9pPr>
          </a:lstStyle>
          <a:p>
            <a:pPr algn="l" eaLnBrk="1" hangingPunct="1"/>
            <a:r>
              <a:rPr lang="en-US" altLang="ja-JP" sz="2400">
                <a:solidFill>
                  <a:srgbClr val="002060"/>
                </a:solidFill>
                <a:latin typeface="Arial Unicode MS" pitchFamily="50" charset="-128"/>
                <a:ea typeface="Arial Unicode MS" pitchFamily="50" charset="-128"/>
                <a:cs typeface="Arial Unicode MS" pitchFamily="50" charset="-128"/>
              </a:rPr>
              <a:t>Nhóm </a:t>
            </a:r>
            <a:r>
              <a:rPr lang="en-US" altLang="ja-JP" sz="2400" smtClean="0">
                <a:solidFill>
                  <a:srgbClr val="002060"/>
                </a:solidFill>
                <a:latin typeface="Arial Unicode MS" pitchFamily="50" charset="-128"/>
                <a:ea typeface="Arial Unicode MS" pitchFamily="50" charset="-128"/>
                <a:cs typeface="Arial Unicode MS" pitchFamily="50" charset="-128"/>
              </a:rPr>
              <a:t>12</a:t>
            </a:r>
            <a:r>
              <a:rPr lang="en-US" altLang="ja-JP" sz="2400" smtClean="0">
                <a:solidFill>
                  <a:srgbClr val="002060"/>
                </a:solidFill>
                <a:latin typeface="Arial Unicode MS" pitchFamily="50" charset="-128"/>
                <a:ea typeface="Arial Unicode MS" pitchFamily="50" charset="-128"/>
                <a:cs typeface="Arial Unicode MS" pitchFamily="50" charset="-128"/>
              </a:rPr>
              <a:t> </a:t>
            </a:r>
            <a:r>
              <a:rPr lang="en-US" altLang="ja-JP" sz="2400">
                <a:solidFill>
                  <a:srgbClr val="002060"/>
                </a:solidFill>
                <a:latin typeface="Arial Unicode MS" pitchFamily="50" charset="-128"/>
                <a:ea typeface="Arial Unicode MS" pitchFamily="50" charset="-128"/>
                <a:cs typeface="Arial Unicode MS" pitchFamily="50" charset="-128"/>
              </a:rPr>
              <a:t>thực hiện:</a:t>
            </a:r>
          </a:p>
          <a:p>
            <a:pPr marL="342900" indent="-342900" algn="l" eaLnBrk="1" hangingPunct="1">
              <a:buFont typeface="Wingdings" pitchFamily="2" charset="2"/>
              <a:buChar char="v"/>
            </a:pPr>
            <a:r>
              <a:rPr lang="en-US" altLang="ja-JP" sz="2000" smtClean="0">
                <a:solidFill>
                  <a:srgbClr val="002060"/>
                </a:solidFill>
                <a:latin typeface="Arial Unicode MS" pitchFamily="50" charset="-128"/>
                <a:ea typeface="Arial Unicode MS" pitchFamily="50" charset="-128"/>
                <a:cs typeface="Arial Unicode MS" pitchFamily="50" charset="-128"/>
              </a:rPr>
              <a:t>Bùi </a:t>
            </a:r>
            <a:r>
              <a:rPr lang="en-US" altLang="ja-JP" sz="2000">
                <a:solidFill>
                  <a:srgbClr val="002060"/>
                </a:solidFill>
                <a:latin typeface="Arial Unicode MS" pitchFamily="50" charset="-128"/>
                <a:ea typeface="Arial Unicode MS" pitchFamily="50" charset="-128"/>
                <a:cs typeface="Arial Unicode MS" pitchFamily="50" charset="-128"/>
              </a:rPr>
              <a:t>Đức </a:t>
            </a:r>
            <a:r>
              <a:rPr lang="en-US" altLang="ja-JP" sz="2000" smtClean="0">
                <a:solidFill>
                  <a:srgbClr val="002060"/>
                </a:solidFill>
                <a:latin typeface="Arial Unicode MS" pitchFamily="50" charset="-128"/>
                <a:ea typeface="Arial Unicode MS" pitchFamily="50" charset="-128"/>
                <a:cs typeface="Arial Unicode MS" pitchFamily="50" charset="-128"/>
              </a:rPr>
              <a:t>Trí – 13320805 </a:t>
            </a:r>
            <a:endParaRPr lang="en-US" altLang="ja-JP" sz="2000" smtClean="0">
              <a:solidFill>
                <a:srgbClr val="002060"/>
              </a:solidFill>
              <a:latin typeface="Arial Unicode MS" pitchFamily="50" charset="-128"/>
              <a:ea typeface="Arial Unicode MS" pitchFamily="50" charset="-128"/>
              <a:cs typeface="Arial Unicode MS" pitchFamily="50" charset="-128"/>
            </a:endParaRPr>
          </a:p>
          <a:p>
            <a:pPr marL="342900" indent="-342900" algn="l" eaLnBrk="1" hangingPunct="1">
              <a:buFont typeface="Wingdings" pitchFamily="2" charset="2"/>
              <a:buChar char="v"/>
            </a:pPr>
            <a:r>
              <a:rPr lang="en-US" altLang="ja-JP" sz="2000" smtClean="0">
                <a:solidFill>
                  <a:srgbClr val="002060"/>
                </a:solidFill>
                <a:latin typeface="Arial Unicode MS" pitchFamily="50" charset="-128"/>
                <a:ea typeface="Arial Unicode MS" pitchFamily="50" charset="-128"/>
                <a:cs typeface="Arial Unicode MS" pitchFamily="50" charset="-128"/>
              </a:rPr>
              <a:t>Nguyễn</a:t>
            </a:r>
            <a:r>
              <a:rPr lang="en-US" altLang="ja-JP" sz="2000" smtClean="0">
                <a:solidFill>
                  <a:srgbClr val="002060"/>
                </a:solidFill>
                <a:latin typeface="Arial Unicode MS" pitchFamily="50" charset="-128"/>
                <a:ea typeface="Arial Unicode MS" pitchFamily="50" charset="-128"/>
                <a:cs typeface="Arial Unicode MS" pitchFamily="50" charset="-128"/>
              </a:rPr>
              <a:t> </a:t>
            </a:r>
            <a:r>
              <a:rPr lang="en-US" altLang="ja-JP" sz="2000" smtClean="0">
                <a:solidFill>
                  <a:srgbClr val="002060"/>
                </a:solidFill>
                <a:latin typeface="Arial Unicode MS" pitchFamily="50" charset="-128"/>
                <a:ea typeface="Arial Unicode MS" pitchFamily="50" charset="-128"/>
                <a:cs typeface="Arial Unicode MS" pitchFamily="50" charset="-128"/>
              </a:rPr>
              <a:t>Văn </a:t>
            </a:r>
            <a:r>
              <a:rPr lang="en-US" altLang="ja-JP" sz="2000" smtClean="0">
                <a:solidFill>
                  <a:srgbClr val="002060"/>
                </a:solidFill>
                <a:latin typeface="Arial Unicode MS" pitchFamily="50" charset="-128"/>
                <a:ea typeface="Arial Unicode MS" pitchFamily="50" charset="-128"/>
                <a:cs typeface="Arial Unicode MS" pitchFamily="50" charset="-128"/>
              </a:rPr>
              <a:t>Trà – 7140662 </a:t>
            </a:r>
            <a:endParaRPr lang="en-US" altLang="ja-JP" sz="2000" smtClean="0">
              <a:solidFill>
                <a:srgbClr val="002060"/>
              </a:solidFill>
              <a:latin typeface="Arial Unicode MS" pitchFamily="50" charset="-128"/>
              <a:ea typeface="Arial Unicode MS" pitchFamily="50" charset="-128"/>
              <a:cs typeface="Arial Unicode MS" pitchFamily="50" charset="-128"/>
            </a:endParaRPr>
          </a:p>
          <a:p>
            <a:pPr marL="342900" indent="-342900" algn="l" eaLnBrk="1" hangingPunct="1">
              <a:buFont typeface="Wingdings" pitchFamily="2" charset="2"/>
              <a:buChar char="v"/>
            </a:pPr>
            <a:r>
              <a:rPr lang="en-US" altLang="ja-JP" sz="2000" smtClean="0">
                <a:solidFill>
                  <a:srgbClr val="002060"/>
                </a:solidFill>
                <a:latin typeface="Arial Unicode MS" pitchFamily="50" charset="-128"/>
                <a:ea typeface="Arial Unicode MS" pitchFamily="50" charset="-128"/>
                <a:cs typeface="Arial Unicode MS" pitchFamily="50" charset="-128"/>
              </a:rPr>
              <a:t>Bùi Đức Hiếu – 7140231</a:t>
            </a:r>
            <a:endParaRPr lang="en-US" altLang="ja-JP" sz="2000" smtClean="0">
              <a:solidFill>
                <a:srgbClr val="002060"/>
              </a:solidFill>
              <a:latin typeface="Arial Unicode MS" pitchFamily="50" charset="-128"/>
              <a:ea typeface="Arial Unicode MS" pitchFamily="50" charset="-128"/>
              <a:cs typeface="Arial Unicode MS" pitchFamily="50" charset="-128"/>
            </a:endParaRPr>
          </a:p>
        </p:txBody>
      </p:sp>
      <p:sp>
        <p:nvSpPr>
          <p:cNvPr id="7" name="Subtitle 2"/>
          <p:cNvSpPr txBox="1">
            <a:spLocks/>
          </p:cNvSpPr>
          <p:nvPr/>
        </p:nvSpPr>
        <p:spPr bwMode="auto">
          <a:xfrm>
            <a:off x="785726" y="6290275"/>
            <a:ext cx="7767637" cy="54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defTabSz="457200" rtl="0" eaLnBrk="0" fontAlgn="base" hangingPunct="0">
              <a:spcBef>
                <a:spcPts val="1000"/>
              </a:spcBef>
              <a:spcAft>
                <a:spcPct val="0"/>
              </a:spcAft>
              <a:buClr>
                <a:schemeClr val="accent1"/>
              </a:buClr>
              <a:buSzPct val="80000"/>
              <a:buFont typeface="Wingdings 3" pitchFamily="18" charset="2"/>
              <a:buNone/>
              <a:defRPr kumimoji="1" kern="1200">
                <a:solidFill>
                  <a:schemeClr val="tx1">
                    <a:lumMod val="50000"/>
                    <a:lumOff val="50000"/>
                  </a:schemeClr>
                </a:solidFill>
                <a:latin typeface="+mn-lt"/>
                <a:ea typeface="+mn-ea"/>
                <a:cs typeface="+mn-cs"/>
              </a:defRPr>
            </a:lvl1pPr>
            <a:lvl2pPr marL="457200" indent="0" algn="ctr" defTabSz="457200" rtl="0" eaLnBrk="0" fontAlgn="base" hangingPunct="0">
              <a:spcBef>
                <a:spcPts val="1000"/>
              </a:spcBef>
              <a:spcAft>
                <a:spcPct val="0"/>
              </a:spcAft>
              <a:buClr>
                <a:schemeClr val="accent1"/>
              </a:buClr>
              <a:buSzPct val="80000"/>
              <a:buFont typeface="Wingdings 3" pitchFamily="18" charset="2"/>
              <a:buNone/>
              <a:defRPr kumimoji="1" sz="1600" kern="1200">
                <a:solidFill>
                  <a:schemeClr val="tx1">
                    <a:tint val="75000"/>
                  </a:schemeClr>
                </a:solidFill>
                <a:latin typeface="+mn-lt"/>
                <a:ea typeface="+mn-ea"/>
                <a:cs typeface="+mn-cs"/>
              </a:defRPr>
            </a:lvl2pPr>
            <a:lvl3pPr marL="914400" indent="0" algn="ctr" defTabSz="457200" rtl="0" eaLnBrk="0" fontAlgn="base" hangingPunct="0">
              <a:spcBef>
                <a:spcPts val="1000"/>
              </a:spcBef>
              <a:spcAft>
                <a:spcPct val="0"/>
              </a:spcAft>
              <a:buClr>
                <a:schemeClr val="accent1"/>
              </a:buClr>
              <a:buSzPct val="80000"/>
              <a:buFont typeface="Wingdings 3" pitchFamily="18" charset="2"/>
              <a:buNone/>
              <a:defRPr kumimoji="1" sz="1400" kern="1200">
                <a:solidFill>
                  <a:schemeClr val="tx1">
                    <a:tint val="75000"/>
                  </a:schemeClr>
                </a:solidFill>
                <a:latin typeface="+mn-lt"/>
                <a:ea typeface="+mn-ea"/>
                <a:cs typeface="+mn-cs"/>
              </a:defRPr>
            </a:lvl3pPr>
            <a:lvl4pPr marL="1371600" indent="0" algn="ctr" defTabSz="457200" rtl="0" eaLnBrk="0" fontAlgn="base" hangingPunct="0">
              <a:spcBef>
                <a:spcPts val="1000"/>
              </a:spcBef>
              <a:spcAft>
                <a:spcPct val="0"/>
              </a:spcAft>
              <a:buClr>
                <a:schemeClr val="accent1"/>
              </a:buClr>
              <a:buSzPct val="80000"/>
              <a:buFont typeface="Wingdings 3" pitchFamily="18" charset="2"/>
              <a:buNone/>
              <a:defRPr kumimoji="1" sz="1200" kern="1200">
                <a:solidFill>
                  <a:schemeClr val="tx1">
                    <a:tint val="75000"/>
                  </a:schemeClr>
                </a:solidFill>
                <a:latin typeface="+mn-lt"/>
                <a:ea typeface="+mn-ea"/>
                <a:cs typeface="+mn-cs"/>
              </a:defRPr>
            </a:lvl4pPr>
            <a:lvl5pPr marL="1828800" indent="0" algn="ctr" defTabSz="457200" rtl="0" eaLnBrk="0" fontAlgn="base" hangingPunct="0">
              <a:spcBef>
                <a:spcPts val="1000"/>
              </a:spcBef>
              <a:spcAft>
                <a:spcPct val="0"/>
              </a:spcAft>
              <a:buClr>
                <a:schemeClr val="accent1"/>
              </a:buClr>
              <a:buSzPct val="80000"/>
              <a:buFont typeface="Wingdings 3" pitchFamily="18" charset="2"/>
              <a:buNone/>
              <a:defRPr kumimoji="1"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kumimoji="1" sz="1200" kern="1200">
                <a:solidFill>
                  <a:schemeClr val="tx1">
                    <a:tint val="75000"/>
                  </a:schemeClr>
                </a:solidFill>
                <a:latin typeface="+mn-lt"/>
                <a:ea typeface="+mn-ea"/>
                <a:cs typeface="+mn-cs"/>
              </a:defRPr>
            </a:lvl9pPr>
          </a:lstStyle>
          <a:p>
            <a:pPr algn="ctr" eaLnBrk="1" hangingPunct="1"/>
            <a:r>
              <a:rPr lang="en-US" altLang="ja-JP" sz="1600" i="1" smtClean="0">
                <a:solidFill>
                  <a:schemeClr val="accent4"/>
                </a:solidFill>
                <a:latin typeface="Arial Unicode MS" pitchFamily="50" charset="-128"/>
                <a:ea typeface="Arial Unicode MS" pitchFamily="50" charset="-128"/>
                <a:cs typeface="Arial Unicode MS" pitchFamily="50" charset="-128"/>
              </a:rPr>
              <a:t>TPHCM, ngày 28 tháng 10 năm 2014</a:t>
            </a:r>
          </a:p>
          <a:p>
            <a:pPr eaLnBrk="1" hangingPunct="1"/>
            <a:endParaRPr lang="en-US"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8" name="Slide Number Placeholder 7"/>
          <p:cNvSpPr>
            <a:spLocks noGrp="1"/>
          </p:cNvSpPr>
          <p:nvPr>
            <p:ph type="sldNum" sz="quarter" idx="12"/>
          </p:nvPr>
        </p:nvSpPr>
        <p:spPr/>
        <p:txBody>
          <a:bodyPr/>
          <a:lstStyle/>
          <a:p>
            <a:fld id="{AE7FBA8C-6D57-4B1A-9D06-ADC4635A53CF}" type="slidenum">
              <a:rPr lang="en-US" altLang="ja-JP" smtClean="0"/>
              <a:pPr/>
              <a:t>1</a:t>
            </a:fld>
            <a:endParaRPr lang="en-US" altLang="ja-JP"/>
          </a:p>
        </p:txBody>
      </p:sp>
      <p:grpSp>
        <p:nvGrpSpPr>
          <p:cNvPr id="11" name="Group 10"/>
          <p:cNvGrpSpPr/>
          <p:nvPr/>
        </p:nvGrpSpPr>
        <p:grpSpPr>
          <a:xfrm>
            <a:off x="1103881" y="1882"/>
            <a:ext cx="8005547" cy="1383957"/>
            <a:chOff x="0" y="0"/>
            <a:chExt cx="9144000" cy="1893332"/>
          </a:xfrm>
        </p:grpSpPr>
        <p:pic>
          <p:nvPicPr>
            <p:cNvPr id="12" name="Picture 13" descr="banner.gif"/>
            <p:cNvPicPr>
              <a:picLocks noChangeAspect="1"/>
            </p:cNvPicPr>
            <p:nvPr/>
          </p:nvPicPr>
          <p:blipFill>
            <a:blip r:embed="rId2" cstate="print"/>
            <a:srcRect/>
            <a:stretch>
              <a:fillRect/>
            </a:stretch>
          </p:blipFill>
          <p:spPr bwMode="auto">
            <a:xfrm>
              <a:off x="0" y="0"/>
              <a:ext cx="9144000" cy="1524000"/>
            </a:xfrm>
            <a:prstGeom prst="rect">
              <a:avLst/>
            </a:prstGeom>
            <a:noFill/>
            <a:ln w="9525">
              <a:noFill/>
              <a:miter lim="800000"/>
              <a:headEnd/>
              <a:tailEnd/>
            </a:ln>
          </p:spPr>
        </p:pic>
        <p:sp>
          <p:nvSpPr>
            <p:cNvPr id="13" name="Text Box 6"/>
            <p:cNvSpPr txBox="1">
              <a:spLocks noChangeArrowheads="1"/>
            </p:cNvSpPr>
            <p:nvPr/>
          </p:nvSpPr>
          <p:spPr bwMode="auto">
            <a:xfrm>
              <a:off x="0" y="1524000"/>
              <a:ext cx="9144000" cy="369332"/>
            </a:xfrm>
            <a:prstGeom prst="rect">
              <a:avLst/>
            </a:prstGeom>
            <a:noFill/>
            <a:ln w="9525" algn="ctr">
              <a:noFill/>
              <a:miter lim="800000"/>
              <a:headEnd/>
              <a:tailEnd/>
            </a:ln>
            <a:effectLst/>
          </p:spPr>
          <p:txBody>
            <a:bodyPr wrap="square">
              <a:spAutoFit/>
            </a:bodyPr>
            <a:lstStyle/>
            <a:p>
              <a:pPr algn="ctr">
                <a:spcBef>
                  <a:spcPct val="20000"/>
                </a:spcBef>
                <a:buClr>
                  <a:schemeClr val="bg1"/>
                </a:buClr>
                <a:buSzPct val="100000"/>
              </a:pP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Khoa</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Khoa</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Học</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&amp;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Kỹ</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Thuật</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Máy</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Tính</a:t>
              </a:r>
              <a:endPar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7" y="152392"/>
            <a:ext cx="8812127" cy="613728"/>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2</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b="1">
                <a:solidFill>
                  <a:srgbClr val="FF0000"/>
                </a:solidFill>
                <a:latin typeface="Arial Unicode MS" pitchFamily="50" charset="-128"/>
                <a:ea typeface="Arial Unicode MS" pitchFamily="50" charset="-128"/>
                <a:cs typeface="Arial Unicode MS" pitchFamily="50" charset="-128"/>
              </a:rPr>
              <a:t>Tổng quan về Tài chính – Chứng khoán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2"/>
            <a:ext cx="9108690" cy="57908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2.3 Thị trường tài chính</a:t>
            </a:r>
            <a:r>
              <a:rPr lang="en-US" altLang="ja-JP" sz="2800" b="1" smtClean="0">
                <a:latin typeface="Arial Unicode MS" pitchFamily="50" charset="-128"/>
                <a:ea typeface="Arial Unicode MS" pitchFamily="50" charset="-128"/>
                <a:cs typeface="Arial Unicode MS" pitchFamily="50" charset="-128"/>
              </a:rPr>
              <a:t> </a:t>
            </a:r>
            <a:r>
              <a:rPr lang="en-US" altLang="ja-JP" sz="2800" b="1">
                <a:solidFill>
                  <a:srgbClr val="00B0F0"/>
                </a:solidFill>
                <a:latin typeface="Arial Unicode MS" pitchFamily="50" charset="-128"/>
                <a:ea typeface="Arial Unicode MS" pitchFamily="50" charset="-128"/>
                <a:cs typeface="Arial Unicode MS" pitchFamily="50" charset="-128"/>
              </a:rPr>
              <a:t>(TTTC</a:t>
            </a:r>
            <a:r>
              <a:rPr lang="en-US" altLang="ja-JP" sz="2800" b="1" smtClean="0">
                <a:solidFill>
                  <a:srgbClr val="00B0F0"/>
                </a:solidFill>
                <a:latin typeface="Arial Unicode MS" pitchFamily="50" charset="-128"/>
                <a:ea typeface="Arial Unicode MS" pitchFamily="50" charset="-128"/>
                <a:cs typeface="Arial Unicode MS" pitchFamily="50" charset="-128"/>
              </a:rPr>
              <a:t>) – Cấu trúc</a:t>
            </a:r>
            <a:endParaRPr lang="en-US" altLang="ja-JP" sz="2800" b="1">
              <a:solidFill>
                <a:srgbClr val="00B0F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10</a:t>
            </a:fld>
            <a:endParaRPr lang="en-US" altLang="ja-JP"/>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6011" y="1363361"/>
            <a:ext cx="6299200" cy="4724400"/>
          </a:xfrm>
          <a:prstGeom prst="rect">
            <a:avLst/>
          </a:prstGeom>
        </p:spPr>
      </p:pic>
    </p:spTree>
    <p:extLst>
      <p:ext uri="{BB962C8B-B14F-4D97-AF65-F5344CB8AC3E}">
        <p14:creationId xmlns:p14="http://schemas.microsoft.com/office/powerpoint/2010/main" val="409957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7" y="152392"/>
            <a:ext cx="8812127" cy="613728"/>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2</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b="1">
                <a:solidFill>
                  <a:srgbClr val="FF0000"/>
                </a:solidFill>
                <a:latin typeface="Arial Unicode MS" pitchFamily="50" charset="-128"/>
                <a:ea typeface="Arial Unicode MS" pitchFamily="50" charset="-128"/>
                <a:cs typeface="Arial Unicode MS" pitchFamily="50" charset="-128"/>
              </a:rPr>
              <a:t>Tổng quan về Tài chính – Chứng khoán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2"/>
            <a:ext cx="9108690" cy="57908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2.4 Thị trường chứng khoán</a:t>
            </a:r>
            <a:r>
              <a:rPr lang="en-US" altLang="ja-JP" sz="2800" b="1" smtClean="0">
                <a:latin typeface="Arial Unicode MS" pitchFamily="50" charset="-128"/>
                <a:ea typeface="Arial Unicode MS" pitchFamily="50" charset="-128"/>
                <a:cs typeface="Arial Unicode MS" pitchFamily="50" charset="-128"/>
              </a:rPr>
              <a:t> </a:t>
            </a:r>
            <a:r>
              <a:rPr lang="en-US" altLang="ja-JP" sz="2800" b="1">
                <a:solidFill>
                  <a:srgbClr val="00B0F0"/>
                </a:solidFill>
                <a:latin typeface="Arial Unicode MS" pitchFamily="50" charset="-128"/>
                <a:ea typeface="Arial Unicode MS" pitchFamily="50" charset="-128"/>
                <a:cs typeface="Arial Unicode MS" pitchFamily="50" charset="-128"/>
              </a:rPr>
              <a:t>(</a:t>
            </a:r>
            <a:r>
              <a:rPr lang="en-US" altLang="ja-JP" sz="2800" b="1" smtClean="0">
                <a:solidFill>
                  <a:srgbClr val="00B0F0"/>
                </a:solidFill>
                <a:latin typeface="Arial Unicode MS" pitchFamily="50" charset="-128"/>
                <a:ea typeface="Arial Unicode MS" pitchFamily="50" charset="-128"/>
                <a:cs typeface="Arial Unicode MS" pitchFamily="50" charset="-128"/>
              </a:rPr>
              <a:t>TTCK) – Khái niệm</a:t>
            </a:r>
            <a:endParaRPr lang="en-US" altLang="ja-JP" sz="2800" b="1">
              <a:solidFill>
                <a:srgbClr val="00B0F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400" smtClean="0">
                <a:solidFill>
                  <a:srgbClr val="002060"/>
                </a:solidFill>
                <a:latin typeface="Arial Unicode MS" pitchFamily="50" charset="-128"/>
                <a:ea typeface="Arial Unicode MS" pitchFamily="50" charset="-128"/>
                <a:cs typeface="Arial Unicode MS" pitchFamily="50" charset="-128"/>
              </a:rPr>
              <a:t>Là TT </a:t>
            </a:r>
            <a:r>
              <a:rPr lang="en-US" sz="2400" smtClean="0">
                <a:solidFill>
                  <a:srgbClr val="002060"/>
                </a:solidFill>
                <a:latin typeface="Arial Unicode MS" pitchFamily="50" charset="-128"/>
                <a:ea typeface="Arial Unicode MS" pitchFamily="50" charset="-128"/>
                <a:cs typeface="Arial Unicode MS" pitchFamily="50" charset="-128"/>
              </a:rPr>
              <a:t>dành </a:t>
            </a:r>
            <a:r>
              <a:rPr lang="en-US" sz="2400">
                <a:solidFill>
                  <a:srgbClr val="002060"/>
                </a:solidFill>
                <a:latin typeface="Arial Unicode MS" pitchFamily="50" charset="-128"/>
                <a:ea typeface="Arial Unicode MS" pitchFamily="50" charset="-128"/>
                <a:cs typeface="Arial Unicode MS" pitchFamily="50" charset="-128"/>
              </a:rPr>
              <a:t>cho các loại </a:t>
            </a:r>
            <a:r>
              <a:rPr lang="en-US" sz="2400" smtClean="0">
                <a:solidFill>
                  <a:srgbClr val="002060"/>
                </a:solidFill>
                <a:latin typeface="Arial Unicode MS" pitchFamily="50" charset="-128"/>
                <a:ea typeface="Arial Unicode MS" pitchFamily="50" charset="-128"/>
                <a:cs typeface="Arial Unicode MS" pitchFamily="50" charset="-128"/>
              </a:rPr>
              <a:t>CK (cổ phiếu, trái phiếu) </a:t>
            </a:r>
            <a:r>
              <a:rPr lang="en-US" sz="2400">
                <a:solidFill>
                  <a:srgbClr val="002060"/>
                </a:solidFill>
                <a:latin typeface="Arial Unicode MS" pitchFamily="50" charset="-128"/>
                <a:ea typeface="Arial Unicode MS" pitchFamily="50" charset="-128"/>
                <a:cs typeface="Arial Unicode MS" pitchFamily="50" charset="-128"/>
              </a:rPr>
              <a:t>xem đó là một phương cách để các số vốn thặng dư được chuyển vào những cuộc đầu tư qua một TT </a:t>
            </a:r>
            <a:r>
              <a:rPr lang="en-US" sz="2400" i="1">
                <a:solidFill>
                  <a:srgbClr val="FF0000"/>
                </a:solidFill>
                <a:latin typeface="Arial Unicode MS" pitchFamily="50" charset="-128"/>
                <a:ea typeface="Arial Unicode MS" pitchFamily="50" charset="-128"/>
                <a:cs typeface="Arial Unicode MS" pitchFamily="50" charset="-128"/>
              </a:rPr>
              <a:t>dùng những thông tin dữ liệu có liên hệ đến mức sinh lời tiềm năng</a:t>
            </a:r>
            <a:r>
              <a:rPr lang="en-US" sz="2400">
                <a:solidFill>
                  <a:srgbClr val="002060"/>
                </a:solidFill>
                <a:latin typeface="Arial Unicode MS" pitchFamily="50" charset="-128"/>
                <a:ea typeface="Arial Unicode MS" pitchFamily="50" charset="-128"/>
                <a:cs typeface="Arial Unicode MS" pitchFamily="50" charset="-128"/>
              </a:rPr>
              <a:t> như là một chuẩn mực đầu tư (Trích GT TTTC – PGS.TS Thân Thị Thu </a:t>
            </a:r>
            <a:r>
              <a:rPr lang="en-US" sz="2400" smtClean="0">
                <a:solidFill>
                  <a:srgbClr val="002060"/>
                </a:solidFill>
                <a:latin typeface="Arial Unicode MS" pitchFamily="50" charset="-128"/>
                <a:ea typeface="Arial Unicode MS" pitchFamily="50" charset="-128"/>
                <a:cs typeface="Arial Unicode MS" pitchFamily="50" charset="-128"/>
              </a:rPr>
              <a:t>Thủy, UEH)</a:t>
            </a:r>
            <a:endParaRPr lang="ja-JP" altLang="ja-JP"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400" smtClean="0">
                <a:solidFill>
                  <a:srgbClr val="002060"/>
                </a:solidFill>
                <a:latin typeface="Arial Unicode MS" pitchFamily="50" charset="-128"/>
                <a:ea typeface="Arial Unicode MS" pitchFamily="50" charset="-128"/>
                <a:cs typeface="Arial Unicode MS" pitchFamily="50" charset="-128"/>
              </a:rPr>
              <a:t>L</a:t>
            </a:r>
            <a:r>
              <a:rPr lang="en-US" sz="2400" smtClean="0">
                <a:solidFill>
                  <a:srgbClr val="002060"/>
                </a:solidFill>
                <a:latin typeface="Arial Unicode MS" pitchFamily="50" charset="-128"/>
                <a:ea typeface="Arial Unicode MS" pitchFamily="50" charset="-128"/>
                <a:cs typeface="Arial Unicode MS" pitchFamily="50" charset="-128"/>
              </a:rPr>
              <a:t>à </a:t>
            </a:r>
            <a:r>
              <a:rPr lang="en-US" sz="2400">
                <a:solidFill>
                  <a:srgbClr val="002060"/>
                </a:solidFill>
                <a:latin typeface="Arial Unicode MS" pitchFamily="50" charset="-128"/>
                <a:ea typeface="Arial Unicode MS" pitchFamily="50" charset="-128"/>
                <a:cs typeface="Arial Unicode MS" pitchFamily="50" charset="-128"/>
              </a:rPr>
              <a:t>nơi diễn ra việc </a:t>
            </a:r>
            <a:r>
              <a:rPr lang="en-US" sz="2400" i="1">
                <a:solidFill>
                  <a:srgbClr val="FF0000"/>
                </a:solidFill>
                <a:latin typeface="Arial Unicode MS" pitchFamily="50" charset="-128"/>
                <a:ea typeface="Arial Unicode MS" pitchFamily="50" charset="-128"/>
                <a:cs typeface="Arial Unicode MS" pitchFamily="50" charset="-128"/>
              </a:rPr>
              <a:t>phát hành và mua bán lại các CK</a:t>
            </a:r>
            <a:r>
              <a:rPr lang="en-US" sz="2400">
                <a:solidFill>
                  <a:srgbClr val="002060"/>
                </a:solidFill>
                <a:latin typeface="Arial Unicode MS" pitchFamily="50" charset="-128"/>
                <a:ea typeface="Arial Unicode MS" pitchFamily="50" charset="-128"/>
                <a:cs typeface="Arial Unicode MS" pitchFamily="50" charset="-128"/>
              </a:rPr>
              <a:t> đã phát hành, được cấu thành bởi: chủ thể tham gia giao dịch, đối tượng hàng hóa, các loại giao dịch diễn ra, các cơ quan quản lý và giám sát TT, các nguyên tắc vận hành và sự tác động của các quy luật </a:t>
            </a:r>
            <a:r>
              <a:rPr lang="en-US" sz="2400" smtClean="0">
                <a:solidFill>
                  <a:srgbClr val="002060"/>
                </a:solidFill>
                <a:latin typeface="Arial Unicode MS" pitchFamily="50" charset="-128"/>
                <a:ea typeface="Arial Unicode MS" pitchFamily="50" charset="-128"/>
                <a:cs typeface="Arial Unicode MS" pitchFamily="50" charset="-128"/>
              </a:rPr>
              <a:t>TT (Theo Luật Chứng Khoán VN)</a:t>
            </a:r>
          </a:p>
          <a:p>
            <a:pPr algn="just">
              <a:buFont typeface="Wingdings" pitchFamily="2" charset="2"/>
              <a:buChar char="v"/>
            </a:pPr>
            <a:r>
              <a:rPr lang="en-US" altLang="ja-JP" sz="2400" smtClean="0">
                <a:solidFill>
                  <a:srgbClr val="002060"/>
                </a:solidFill>
                <a:latin typeface="Arial Unicode MS" pitchFamily="50" charset="-128"/>
                <a:ea typeface="Arial Unicode MS" pitchFamily="50" charset="-128"/>
                <a:cs typeface="Arial Unicode MS" pitchFamily="50" charset="-128"/>
              </a:rPr>
              <a:t>Là một bộ phận của TTTC, là một </a:t>
            </a:r>
            <a:r>
              <a:rPr lang="en-US" altLang="ja-JP" sz="2400" i="1" smtClean="0">
                <a:solidFill>
                  <a:srgbClr val="FF0000"/>
                </a:solidFill>
                <a:latin typeface="Arial Unicode MS" pitchFamily="50" charset="-128"/>
                <a:ea typeface="Arial Unicode MS" pitchFamily="50" charset="-128"/>
                <a:cs typeface="Arial Unicode MS" pitchFamily="50" charset="-128"/>
              </a:rPr>
              <a:t>TT vốn dài hạn</a:t>
            </a:r>
            <a:r>
              <a:rPr lang="en-US" altLang="ja-JP" sz="2400" smtClean="0">
                <a:solidFill>
                  <a:srgbClr val="002060"/>
                </a:solidFill>
                <a:latin typeface="Arial Unicode MS" pitchFamily="50" charset="-128"/>
                <a:ea typeface="Arial Unicode MS" pitchFamily="50" charset="-128"/>
                <a:cs typeface="Arial Unicode MS" pitchFamily="50" charset="-128"/>
              </a:rPr>
              <a:t>.</a:t>
            </a:r>
            <a:endParaRPr lang="en-US" altLang="ja-JP" sz="24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11</a:t>
            </a:fld>
            <a:endParaRPr lang="en-US" altLang="ja-JP"/>
          </a:p>
        </p:txBody>
      </p:sp>
    </p:spTree>
    <p:extLst>
      <p:ext uri="{BB962C8B-B14F-4D97-AF65-F5344CB8AC3E}">
        <p14:creationId xmlns:p14="http://schemas.microsoft.com/office/powerpoint/2010/main" val="39367833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7" y="152392"/>
            <a:ext cx="8812127" cy="613728"/>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2</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b="1">
                <a:solidFill>
                  <a:srgbClr val="FF0000"/>
                </a:solidFill>
                <a:latin typeface="Arial Unicode MS" pitchFamily="50" charset="-128"/>
                <a:ea typeface="Arial Unicode MS" pitchFamily="50" charset="-128"/>
                <a:cs typeface="Arial Unicode MS" pitchFamily="50" charset="-128"/>
              </a:rPr>
              <a:t>Tổng quan về Tài chính – Chứng khoán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591365" y="857110"/>
            <a:ext cx="9108690" cy="5123564"/>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2.4 Thị trường chứng khoán</a:t>
            </a:r>
            <a:r>
              <a:rPr lang="en-US" altLang="ja-JP" sz="2800" b="1" smtClean="0">
                <a:latin typeface="Arial Unicode MS" pitchFamily="50" charset="-128"/>
                <a:ea typeface="Arial Unicode MS" pitchFamily="50" charset="-128"/>
                <a:cs typeface="Arial Unicode MS" pitchFamily="50" charset="-128"/>
              </a:rPr>
              <a:t> </a:t>
            </a:r>
            <a:r>
              <a:rPr lang="en-US" altLang="ja-JP" sz="2800" b="1">
                <a:solidFill>
                  <a:srgbClr val="00B0F0"/>
                </a:solidFill>
                <a:latin typeface="Arial Unicode MS" pitchFamily="50" charset="-128"/>
                <a:ea typeface="Arial Unicode MS" pitchFamily="50" charset="-128"/>
                <a:cs typeface="Arial Unicode MS" pitchFamily="50" charset="-128"/>
              </a:rPr>
              <a:t>(</a:t>
            </a:r>
            <a:r>
              <a:rPr lang="en-US" altLang="ja-JP" sz="2800" b="1" smtClean="0">
                <a:solidFill>
                  <a:srgbClr val="00B0F0"/>
                </a:solidFill>
                <a:latin typeface="Arial Unicode MS" pitchFamily="50" charset="-128"/>
                <a:ea typeface="Arial Unicode MS" pitchFamily="50" charset="-128"/>
                <a:cs typeface="Arial Unicode MS" pitchFamily="50" charset="-128"/>
              </a:rPr>
              <a:t>TTCK) – Phân loại</a:t>
            </a:r>
            <a:endParaRPr lang="en-US" altLang="ja-JP" sz="2800" b="1">
              <a:solidFill>
                <a:srgbClr val="00B0F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Theo nơi chốn: TT tập trung (SGD CK), TT phi tập trung (OTC</a:t>
            </a:r>
            <a:r>
              <a:rPr lang="en-US" sz="2400" smtClean="0">
                <a:solidFill>
                  <a:srgbClr val="002060"/>
                </a:solidFill>
                <a:latin typeface="Arial Unicode MS" pitchFamily="50" charset="-128"/>
                <a:ea typeface="Arial Unicode MS" pitchFamily="50" charset="-128"/>
                <a:cs typeface="Arial Unicode MS" pitchFamily="50" charset="-128"/>
              </a:rPr>
              <a:t>);</a:t>
            </a:r>
          </a:p>
          <a:p>
            <a:pPr marL="0" indent="0" algn="just">
              <a:buNone/>
            </a:pPr>
            <a:r>
              <a:rPr lang="en-US" sz="2400" smtClean="0">
                <a:solidFill>
                  <a:srgbClr val="002060"/>
                </a:solidFill>
                <a:latin typeface="Arial Unicode MS" pitchFamily="50" charset="-128"/>
                <a:ea typeface="Arial Unicode MS" pitchFamily="50" charset="-128"/>
                <a:cs typeface="Arial Unicode MS" pitchFamily="50" charset="-128"/>
              </a:rPr>
              <a:t>	=&gt; ở VN có 02 SGD CK: </a:t>
            </a:r>
            <a:r>
              <a:rPr lang="en-US" sz="2400" i="1" smtClean="0">
                <a:solidFill>
                  <a:srgbClr val="FF0000"/>
                </a:solidFill>
                <a:latin typeface="Arial Unicode MS" pitchFamily="50" charset="-128"/>
                <a:ea typeface="Arial Unicode MS" pitchFamily="50" charset="-128"/>
                <a:cs typeface="Arial Unicode MS" pitchFamily="50" charset="-128"/>
              </a:rPr>
              <a:t>HOSE &amp; HNX</a:t>
            </a:r>
            <a:endParaRPr lang="en-US" sz="2400"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Theo phương thức GD: TT giao ngay (Spot), TT tương </a:t>
            </a:r>
            <a:r>
              <a:rPr lang="en-US" sz="2400" smtClean="0">
                <a:solidFill>
                  <a:srgbClr val="002060"/>
                </a:solidFill>
                <a:latin typeface="Arial Unicode MS" pitchFamily="50" charset="-128"/>
                <a:ea typeface="Arial Unicode MS" pitchFamily="50" charset="-128"/>
                <a:cs typeface="Arial Unicode MS" pitchFamily="50" charset="-128"/>
              </a:rPr>
              <a:t>lai/giao sau </a:t>
            </a:r>
            <a:r>
              <a:rPr lang="en-US" sz="2400">
                <a:solidFill>
                  <a:srgbClr val="002060"/>
                </a:solidFill>
                <a:latin typeface="Arial Unicode MS" pitchFamily="50" charset="-128"/>
                <a:ea typeface="Arial Unicode MS" pitchFamily="50" charset="-128"/>
                <a:cs typeface="Arial Unicode MS" pitchFamily="50" charset="-128"/>
              </a:rPr>
              <a:t>(Future</a:t>
            </a:r>
            <a:r>
              <a:rPr lang="en-US" sz="2400" smtClean="0">
                <a:solidFill>
                  <a:srgbClr val="002060"/>
                </a:solidFill>
                <a:latin typeface="Arial Unicode MS" pitchFamily="50" charset="-128"/>
                <a:ea typeface="Arial Unicode MS" pitchFamily="50" charset="-128"/>
                <a:cs typeface="Arial Unicode MS" pitchFamily="50" charset="-128"/>
              </a:rPr>
              <a:t>);</a:t>
            </a:r>
            <a:endParaRPr lang="ja-JP" altLang="ja-JP"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Theo loại hàng hóa: TT cổ phiếu (Stock), TT trái phiếu (Bond</a:t>
            </a:r>
            <a:r>
              <a:rPr lang="en-US" sz="2400" smtClean="0">
                <a:solidFill>
                  <a:srgbClr val="002060"/>
                </a:solidFill>
                <a:latin typeface="Arial Unicode MS" pitchFamily="50" charset="-128"/>
                <a:ea typeface="Arial Unicode MS" pitchFamily="50" charset="-128"/>
                <a:cs typeface="Arial Unicode MS" pitchFamily="50" charset="-128"/>
              </a:rPr>
              <a:t>);</a:t>
            </a:r>
            <a:endParaRPr lang="en-US"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Theo quá trình lưu thông CK: TT sơ cấp (Primary), TT thứ cấp (Seconddary)</a:t>
            </a:r>
            <a:r>
              <a:rPr lang="en-US" altLang="ja-JP" sz="2400">
                <a:solidFill>
                  <a:srgbClr val="002060"/>
                </a:solidFill>
                <a:latin typeface="Arial Unicode MS" pitchFamily="50" charset="-128"/>
                <a:ea typeface="Arial Unicode MS" pitchFamily="50" charset="-128"/>
                <a:cs typeface="Arial Unicode MS" pitchFamily="50" charset="-128"/>
              </a:rPr>
              <a:t>.</a:t>
            </a: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12</a:t>
            </a:fld>
            <a:endParaRPr lang="en-US" altLang="ja-JP"/>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9762" y="4254338"/>
            <a:ext cx="4015945" cy="20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148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03720" y="0"/>
            <a:ext cx="8812127" cy="613728"/>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2</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b="1">
                <a:solidFill>
                  <a:srgbClr val="FF0000"/>
                </a:solidFill>
                <a:latin typeface="Arial Unicode MS" pitchFamily="50" charset="-128"/>
                <a:ea typeface="Arial Unicode MS" pitchFamily="50" charset="-128"/>
                <a:cs typeface="Arial Unicode MS" pitchFamily="50" charset="-128"/>
              </a:rPr>
              <a:t>Tổng quan về Tài chính – Chứng khoán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566652" y="597619"/>
            <a:ext cx="9108690" cy="5457192"/>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2.5 Khái niệm về Chứng khoán</a:t>
            </a:r>
          </a:p>
          <a:p>
            <a:pPr algn="just">
              <a:buFont typeface="Wingdings" pitchFamily="2" charset="2"/>
              <a:buChar char="v"/>
            </a:pPr>
            <a:r>
              <a:rPr lang="en-US" sz="2400" smtClean="0">
                <a:solidFill>
                  <a:srgbClr val="002060"/>
                </a:solidFill>
                <a:latin typeface="Arial Unicode MS" pitchFamily="50" charset="-128"/>
                <a:ea typeface="Arial Unicode MS" pitchFamily="50" charset="-128"/>
                <a:cs typeface="Arial Unicode MS" pitchFamily="50" charset="-128"/>
              </a:rPr>
              <a:t>Là loại hàng </a:t>
            </a:r>
            <a:r>
              <a:rPr lang="en-US" sz="2400" smtClean="0">
                <a:solidFill>
                  <a:srgbClr val="002060"/>
                </a:solidFill>
                <a:latin typeface="Arial Unicode MS" pitchFamily="50" charset="-128"/>
                <a:ea typeface="Arial Unicode MS" pitchFamily="50" charset="-128"/>
                <a:cs typeface="Arial Unicode MS" pitchFamily="50" charset="-128"/>
              </a:rPr>
              <a:t>hóa có tính thanh khoản, khả năng sinh lời và rủi ro </a:t>
            </a:r>
            <a:r>
              <a:rPr lang="en-US" sz="2400" smtClean="0">
                <a:solidFill>
                  <a:srgbClr val="002060"/>
                </a:solidFill>
                <a:latin typeface="Arial Unicode MS" pitchFamily="50" charset="-128"/>
                <a:ea typeface="Arial Unicode MS" pitchFamily="50" charset="-128"/>
                <a:cs typeface="Arial Unicode MS" pitchFamily="50" charset="-128"/>
              </a:rPr>
              <a:t>được giao dịch trên TTCK;</a:t>
            </a:r>
            <a:endParaRPr lang="ja-JP" altLang="ja-JP"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b="1" i="1">
                <a:solidFill>
                  <a:srgbClr val="FF0000"/>
                </a:solidFill>
                <a:latin typeface="Arial Unicode MS" pitchFamily="50" charset="-128"/>
                <a:ea typeface="Arial Unicode MS" pitchFamily="50" charset="-128"/>
                <a:cs typeface="Arial Unicode MS" pitchFamily="50" charset="-128"/>
              </a:rPr>
              <a:t>Chứng khoán</a:t>
            </a:r>
            <a:r>
              <a:rPr lang="en-US" sz="2400">
                <a:solidFill>
                  <a:srgbClr val="002060"/>
                </a:solidFill>
                <a:latin typeface="Arial Unicode MS" pitchFamily="50" charset="-128"/>
                <a:ea typeface="Arial Unicode MS" pitchFamily="50" charset="-128"/>
                <a:cs typeface="Arial Unicode MS" pitchFamily="50" charset="-128"/>
              </a:rPr>
              <a:t> là </a:t>
            </a:r>
            <a:r>
              <a:rPr lang="en-US" sz="2400" i="1">
                <a:solidFill>
                  <a:srgbClr val="FF0000"/>
                </a:solidFill>
                <a:latin typeface="Arial Unicode MS" pitchFamily="50" charset="-128"/>
                <a:ea typeface="Arial Unicode MS" pitchFamily="50" charset="-128"/>
                <a:cs typeface="Arial Unicode MS" pitchFamily="50" charset="-128"/>
              </a:rPr>
              <a:t>bằng chứng</a:t>
            </a:r>
            <a:r>
              <a:rPr lang="en-US" sz="2400">
                <a:solidFill>
                  <a:srgbClr val="002060"/>
                </a:solidFill>
                <a:latin typeface="Arial Unicode MS" pitchFamily="50" charset="-128"/>
                <a:ea typeface="Arial Unicode MS" pitchFamily="50" charset="-128"/>
                <a:cs typeface="Arial Unicode MS" pitchFamily="50" charset="-128"/>
              </a:rPr>
              <a:t> </a:t>
            </a:r>
            <a:r>
              <a:rPr lang="en-US" sz="2400" i="1">
                <a:solidFill>
                  <a:srgbClr val="FF0000"/>
                </a:solidFill>
                <a:latin typeface="Arial Unicode MS" pitchFamily="50" charset="-128"/>
                <a:ea typeface="Arial Unicode MS" pitchFamily="50" charset="-128"/>
                <a:cs typeface="Arial Unicode MS" pitchFamily="50" charset="-128"/>
              </a:rPr>
              <a:t>xác nhận </a:t>
            </a:r>
            <a:r>
              <a:rPr lang="en-US" sz="2400">
                <a:solidFill>
                  <a:srgbClr val="002060"/>
                </a:solidFill>
                <a:latin typeface="Arial Unicode MS" pitchFamily="50" charset="-128"/>
                <a:ea typeface="Arial Unicode MS" pitchFamily="50" charset="-128"/>
                <a:cs typeface="Arial Unicode MS" pitchFamily="50" charset="-128"/>
              </a:rPr>
              <a:t>quyền và lợi ích hợp pháp của người sở hữu đối với tài sản hoặc phần vốn của tổ chức phát hành. </a:t>
            </a:r>
            <a:r>
              <a:rPr lang="en-US" sz="2000" i="1" smtClean="0">
                <a:solidFill>
                  <a:srgbClr val="002060"/>
                </a:solidFill>
                <a:latin typeface="Arial Unicode MS" pitchFamily="50" charset="-128"/>
                <a:ea typeface="Arial Unicode MS" pitchFamily="50" charset="-128"/>
                <a:cs typeface="Arial Unicode MS" pitchFamily="50" charset="-128"/>
              </a:rPr>
              <a:t>(</a:t>
            </a:r>
            <a:r>
              <a:rPr lang="en-US" sz="2000" i="1">
                <a:solidFill>
                  <a:srgbClr val="0070C0"/>
                </a:solidFill>
                <a:latin typeface="Arial" pitchFamily="34" charset="0"/>
                <a:ea typeface="Calibri" pitchFamily="34" charset="0"/>
                <a:cs typeface="Arial" pitchFamily="34" charset="0"/>
              </a:rPr>
              <a:t>theo Luật CK VN </a:t>
            </a:r>
            <a:r>
              <a:rPr lang="en-US" sz="2000" i="1" smtClean="0">
                <a:solidFill>
                  <a:srgbClr val="002060"/>
                </a:solidFill>
                <a:latin typeface="Arial Unicode MS" pitchFamily="50" charset="-128"/>
                <a:ea typeface="Arial Unicode MS" pitchFamily="50" charset="-128"/>
                <a:cs typeface="Arial Unicode MS" pitchFamily="50" charset="-128"/>
              </a:rPr>
              <a:t>– </a:t>
            </a:r>
            <a:r>
              <a:rPr lang="vi-VN" sz="2000" i="1" smtClean="0">
                <a:solidFill>
                  <a:srgbClr val="0070C0"/>
                </a:solidFill>
                <a:latin typeface="Arial" pitchFamily="34" charset="0"/>
                <a:ea typeface="Calibri" pitchFamily="34" charset="0"/>
                <a:cs typeface="Arial" pitchFamily="34" charset="0"/>
              </a:rPr>
              <a:t>Đ</a:t>
            </a:r>
            <a:r>
              <a:rPr lang="en-US" sz="2000" i="1">
                <a:solidFill>
                  <a:srgbClr val="0070C0"/>
                </a:solidFill>
                <a:latin typeface="Arial" pitchFamily="34" charset="0"/>
                <a:ea typeface="Calibri" pitchFamily="34" charset="0"/>
                <a:cs typeface="Arial" pitchFamily="34" charset="0"/>
              </a:rPr>
              <a:t>iều 6, Luật số </a:t>
            </a:r>
            <a:r>
              <a:rPr lang="en-US" sz="2000" i="1" smtClean="0">
                <a:solidFill>
                  <a:srgbClr val="0070C0"/>
                </a:solidFill>
                <a:latin typeface="Arial" pitchFamily="34" charset="0"/>
                <a:ea typeface="Calibri" pitchFamily="34" charset="0"/>
                <a:cs typeface="Arial" pitchFamily="34" charset="0"/>
              </a:rPr>
              <a:t>62/2010/QH12)</a:t>
            </a:r>
            <a:endParaRPr lang="en-US" sz="2400" i="1"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smtClean="0">
                <a:solidFill>
                  <a:srgbClr val="002060"/>
                </a:solidFill>
                <a:latin typeface="Arial Unicode MS" pitchFamily="50" charset="-128"/>
                <a:ea typeface="Arial Unicode MS" pitchFamily="50" charset="-128"/>
                <a:cs typeface="Arial Unicode MS" pitchFamily="50" charset="-128"/>
              </a:rPr>
              <a:t>Chứng </a:t>
            </a:r>
            <a:r>
              <a:rPr lang="en-US" sz="2400">
                <a:solidFill>
                  <a:srgbClr val="002060"/>
                </a:solidFill>
                <a:latin typeface="Arial Unicode MS" pitchFamily="50" charset="-128"/>
                <a:ea typeface="Arial Unicode MS" pitchFamily="50" charset="-128"/>
                <a:cs typeface="Arial Unicode MS" pitchFamily="50" charset="-128"/>
              </a:rPr>
              <a:t>khoán được thể hiện dưới hình thức chứng chỉ, bút toán ghi sổ hoặc dữ liệu điện tử, bao gồm các loại sau đây</a:t>
            </a:r>
            <a:r>
              <a:rPr lang="en-US" sz="2400" smtClean="0">
                <a:solidFill>
                  <a:srgbClr val="002060"/>
                </a:solidFill>
                <a:latin typeface="Arial Unicode MS" pitchFamily="50" charset="-128"/>
                <a:ea typeface="Arial Unicode MS" pitchFamily="50" charset="-128"/>
                <a:cs typeface="Arial Unicode MS" pitchFamily="50" charset="-128"/>
              </a:rPr>
              <a:t>:</a:t>
            </a: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Cổ </a:t>
            </a:r>
            <a:r>
              <a:rPr lang="en-US" sz="2000" smtClean="0">
                <a:solidFill>
                  <a:srgbClr val="002060"/>
                </a:solidFill>
                <a:latin typeface="Arial Unicode MS" pitchFamily="50" charset="-128"/>
                <a:ea typeface="Arial Unicode MS" pitchFamily="50" charset="-128"/>
                <a:cs typeface="Arial Unicode MS" pitchFamily="50" charset="-128"/>
              </a:rPr>
              <a:t>phiếu (CK vốn), </a:t>
            </a:r>
            <a:r>
              <a:rPr lang="en-US" sz="2000">
                <a:solidFill>
                  <a:srgbClr val="002060"/>
                </a:solidFill>
                <a:latin typeface="Arial Unicode MS" pitchFamily="50" charset="-128"/>
                <a:ea typeface="Arial Unicode MS" pitchFamily="50" charset="-128"/>
                <a:cs typeface="Arial Unicode MS" pitchFamily="50" charset="-128"/>
              </a:rPr>
              <a:t>trái </a:t>
            </a:r>
            <a:r>
              <a:rPr lang="en-US" sz="2000" smtClean="0">
                <a:solidFill>
                  <a:srgbClr val="002060"/>
                </a:solidFill>
                <a:latin typeface="Arial Unicode MS" pitchFamily="50" charset="-128"/>
                <a:ea typeface="Arial Unicode MS" pitchFamily="50" charset="-128"/>
                <a:cs typeface="Arial Unicode MS" pitchFamily="50" charset="-128"/>
              </a:rPr>
              <a:t>phiếu (CK nợ), </a:t>
            </a:r>
            <a:r>
              <a:rPr lang="en-US" sz="2000">
                <a:solidFill>
                  <a:srgbClr val="002060"/>
                </a:solidFill>
                <a:latin typeface="Arial Unicode MS" pitchFamily="50" charset="-128"/>
                <a:ea typeface="Arial Unicode MS" pitchFamily="50" charset="-128"/>
                <a:cs typeface="Arial Unicode MS" pitchFamily="50" charset="-128"/>
              </a:rPr>
              <a:t>chứng chỉ quỹ;</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Quyền mua cổ phần, chứng quyền, quyền chọn mua, quyền chọn bán, hợp đồng tương lai, nhóm chứng khoán hoặc chỉ số chứng khoán;</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Hợp đồng góp vốn đầu tư;</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Các loại chứng khoán khác do Bộ Tài chính quy định</a:t>
            </a:r>
            <a:r>
              <a:rPr lang="en-US" sz="2000" smtClean="0">
                <a:solidFill>
                  <a:srgbClr val="002060"/>
                </a:solidFill>
                <a:latin typeface="Arial Unicode MS" pitchFamily="50" charset="-128"/>
                <a:ea typeface="Arial Unicode MS" pitchFamily="50" charset="-128"/>
                <a:cs typeface="Arial Unicode MS" pitchFamily="50" charset="-128"/>
              </a:rPr>
              <a:t>.</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13</a:t>
            </a:fld>
            <a:endParaRPr lang="en-US" altLang="ja-JP"/>
          </a:p>
        </p:txBody>
      </p:sp>
    </p:spTree>
    <p:extLst>
      <p:ext uri="{BB962C8B-B14F-4D97-AF65-F5344CB8AC3E}">
        <p14:creationId xmlns:p14="http://schemas.microsoft.com/office/powerpoint/2010/main" val="20830760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03720" y="0"/>
            <a:ext cx="8812127" cy="613728"/>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2</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b="1">
                <a:solidFill>
                  <a:srgbClr val="FF0000"/>
                </a:solidFill>
                <a:latin typeface="Arial Unicode MS" pitchFamily="50" charset="-128"/>
                <a:ea typeface="Arial Unicode MS" pitchFamily="50" charset="-128"/>
                <a:cs typeface="Arial Unicode MS" pitchFamily="50" charset="-128"/>
              </a:rPr>
              <a:t>Tổng quan về Tài chính – Chứng khoán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566652" y="597619"/>
            <a:ext cx="9108690" cy="5457192"/>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2.5 </a:t>
            </a:r>
            <a:r>
              <a:rPr lang="en-US" altLang="ja-JP" sz="2800" b="1" smtClean="0">
                <a:solidFill>
                  <a:srgbClr val="00B0F0"/>
                </a:solidFill>
                <a:latin typeface="Arial Unicode MS" pitchFamily="50" charset="-128"/>
                <a:ea typeface="Arial Unicode MS" pitchFamily="50" charset="-128"/>
                <a:cs typeface="Arial Unicode MS" pitchFamily="50" charset="-128"/>
              </a:rPr>
              <a:t>Một số thuật ngữ</a:t>
            </a:r>
            <a:r>
              <a:rPr lang="en-US" altLang="ja-JP" sz="2800" b="1" smtClean="0">
                <a:solidFill>
                  <a:srgbClr val="00B0F0"/>
                </a:solidFill>
                <a:latin typeface="Arial Unicode MS" pitchFamily="50" charset="-128"/>
                <a:ea typeface="Arial Unicode MS" pitchFamily="50" charset="-128"/>
                <a:cs typeface="Arial Unicode MS" pitchFamily="50" charset="-128"/>
              </a:rPr>
              <a:t> </a:t>
            </a:r>
            <a:r>
              <a:rPr lang="en-US" altLang="ja-JP" sz="2800" b="1" smtClean="0">
                <a:solidFill>
                  <a:srgbClr val="00B0F0"/>
                </a:solidFill>
                <a:latin typeface="Arial Unicode MS" pitchFamily="50" charset="-128"/>
                <a:ea typeface="Arial Unicode MS" pitchFamily="50" charset="-128"/>
                <a:cs typeface="Arial Unicode MS" pitchFamily="50" charset="-128"/>
              </a:rPr>
              <a:t>về Chứng khoán</a:t>
            </a:r>
          </a:p>
          <a:p>
            <a:pPr algn="just">
              <a:buFont typeface="Wingdings" pitchFamily="2" charset="2"/>
              <a:buChar char="v"/>
            </a:pPr>
            <a:r>
              <a:rPr lang="en-US" sz="2400" smtClean="0">
                <a:solidFill>
                  <a:srgbClr val="002060"/>
                </a:solidFill>
                <a:latin typeface="Arial Unicode MS" pitchFamily="50" charset="-128"/>
                <a:ea typeface="Arial Unicode MS" pitchFamily="50" charset="-128"/>
                <a:cs typeface="Arial Unicode MS" pitchFamily="50" charset="-128"/>
              </a:rPr>
              <a:t>VNIndex, HNXIndex: chỉ số CK – </a:t>
            </a:r>
            <a:r>
              <a:rPr lang="en-US" sz="2400">
                <a:solidFill>
                  <a:srgbClr val="002060"/>
                </a:solidFill>
                <a:latin typeface="Arial Unicode MS" pitchFamily="50" charset="-128"/>
                <a:ea typeface="Arial Unicode MS" pitchFamily="50" charset="-128"/>
                <a:cs typeface="Arial Unicode MS" pitchFamily="50" charset="-128"/>
              </a:rPr>
              <a:t>thể </a:t>
            </a:r>
            <a:r>
              <a:rPr lang="en-US" sz="2400">
                <a:solidFill>
                  <a:srgbClr val="002060"/>
                </a:solidFill>
                <a:latin typeface="Arial Unicode MS" pitchFamily="50" charset="-128"/>
                <a:ea typeface="Arial Unicode MS" pitchFamily="50" charset="-128"/>
                <a:cs typeface="Arial Unicode MS" pitchFamily="50" charset="-128"/>
              </a:rPr>
              <a:t>hiện sự biến động tổng hợp của tất cả các CK được niêm yết trên sàn</a:t>
            </a:r>
            <a:r>
              <a:rPr lang="en-US" sz="2400">
                <a:solidFill>
                  <a:srgbClr val="002060"/>
                </a:solidFill>
                <a:latin typeface="Arial Unicode MS" pitchFamily="50" charset="-128"/>
                <a:ea typeface="Arial Unicode MS" pitchFamily="50" charset="-128"/>
                <a:cs typeface="Arial Unicode MS" pitchFamily="50" charset="-128"/>
              </a:rPr>
              <a:t>;</a:t>
            </a:r>
            <a:endParaRPr lang="ja-JP" altLang="ja-JP"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Tổng khối </a:t>
            </a:r>
            <a:r>
              <a:rPr lang="en-US" sz="2400">
                <a:solidFill>
                  <a:srgbClr val="002060"/>
                </a:solidFill>
                <a:latin typeface="Arial Unicode MS" pitchFamily="50" charset="-128"/>
                <a:ea typeface="Arial Unicode MS" pitchFamily="50" charset="-128"/>
                <a:cs typeface="Arial Unicode MS" pitchFamily="50" charset="-128"/>
              </a:rPr>
              <a:t>lượng </a:t>
            </a:r>
            <a:r>
              <a:rPr lang="en-US" sz="2400" smtClean="0">
                <a:solidFill>
                  <a:srgbClr val="002060"/>
                </a:solidFill>
                <a:latin typeface="Arial Unicode MS" pitchFamily="50" charset="-128"/>
                <a:ea typeface="Arial Unicode MS" pitchFamily="50" charset="-128"/>
                <a:cs typeface="Arial Unicode MS" pitchFamily="50" charset="-128"/>
              </a:rPr>
              <a:t>GD; Tổng  </a:t>
            </a:r>
            <a:r>
              <a:rPr lang="en-US" sz="2400">
                <a:solidFill>
                  <a:srgbClr val="002060"/>
                </a:solidFill>
                <a:latin typeface="Arial Unicode MS" pitchFamily="50" charset="-128"/>
                <a:ea typeface="Arial Unicode MS" pitchFamily="50" charset="-128"/>
                <a:cs typeface="Arial Unicode MS" pitchFamily="50" charset="-128"/>
              </a:rPr>
              <a:t>giá </a:t>
            </a:r>
            <a:r>
              <a:rPr lang="en-US" sz="2400">
                <a:solidFill>
                  <a:srgbClr val="002060"/>
                </a:solidFill>
                <a:latin typeface="Arial Unicode MS" pitchFamily="50" charset="-128"/>
                <a:ea typeface="Arial Unicode MS" pitchFamily="50" charset="-128"/>
                <a:cs typeface="Arial Unicode MS" pitchFamily="50" charset="-128"/>
              </a:rPr>
              <a:t>trị </a:t>
            </a:r>
            <a:r>
              <a:rPr lang="en-US" sz="2400" smtClean="0">
                <a:solidFill>
                  <a:srgbClr val="002060"/>
                </a:solidFill>
                <a:latin typeface="Arial Unicode MS" pitchFamily="50" charset="-128"/>
                <a:ea typeface="Arial Unicode MS" pitchFamily="50" charset="-128"/>
                <a:cs typeface="Arial Unicode MS" pitchFamily="50" charset="-128"/>
              </a:rPr>
              <a:t>GD; Giá mở – đóng cửa …</a:t>
            </a:r>
            <a:endParaRPr lang="en-US"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Màu sắc trên bảng điện tử:</a:t>
            </a:r>
          </a:p>
          <a:p>
            <a:pPr lvl="1" algn="just">
              <a:buFont typeface="Wingdings" pitchFamily="2" charset="2"/>
              <a:buChar char="Ø"/>
            </a:pPr>
            <a:r>
              <a:rPr lang="en-US" sz="2000" b="1">
                <a:solidFill>
                  <a:srgbClr val="FF0000"/>
                </a:solidFill>
                <a:latin typeface="Times New Roman" panose="02020603050405020304" pitchFamily="18" charset="0"/>
                <a:ea typeface="幼圆" pitchFamily="1" charset="-122"/>
                <a:cs typeface="Times New Roman" panose="02020603050405020304" pitchFamily="18" charset="0"/>
              </a:rPr>
              <a:t>Đỏ</a:t>
            </a:r>
            <a:r>
              <a:rPr lang="en-US" sz="2000" b="1">
                <a:solidFill>
                  <a:srgbClr val="002060"/>
                </a:solidFill>
                <a:latin typeface="Times New Roman" panose="02020603050405020304" pitchFamily="18" charset="0"/>
                <a:ea typeface="幼圆" pitchFamily="1" charset="-122"/>
                <a:cs typeface="Times New Roman" panose="02020603050405020304" pitchFamily="18" charset="0"/>
              </a:rPr>
              <a:t> </a:t>
            </a:r>
            <a:r>
              <a:rPr lang="en-US" sz="2000">
                <a:solidFill>
                  <a:srgbClr val="002060"/>
                </a:solidFill>
                <a:latin typeface="Times New Roman" panose="02020603050405020304" pitchFamily="18" charset="0"/>
                <a:ea typeface="幼圆" pitchFamily="1" charset="-122"/>
                <a:cs typeface="Times New Roman" panose="02020603050405020304" pitchFamily="18" charset="0"/>
              </a:rPr>
              <a:t>Thể hiện giá hoặc chỉ số giảm</a:t>
            </a:r>
            <a:r>
              <a:rPr lang="en-US" sz="2000" smtClean="0">
                <a:solidFill>
                  <a:srgbClr val="002060"/>
                </a:solidFill>
                <a:latin typeface="Arial Unicode MS" pitchFamily="50" charset="-128"/>
                <a:ea typeface="Arial Unicode MS" pitchFamily="50" charset="-128"/>
                <a:cs typeface="Arial Unicode MS" pitchFamily="50" charset="-128"/>
              </a:rPr>
              <a:t>;</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b="1">
                <a:solidFill>
                  <a:srgbClr val="92D050"/>
                </a:solidFill>
                <a:latin typeface="Times New Roman" panose="02020603050405020304" pitchFamily="18" charset="0"/>
                <a:ea typeface="幼圆" pitchFamily="1" charset="-122"/>
                <a:cs typeface="Times New Roman" panose="02020603050405020304" pitchFamily="18" charset="0"/>
              </a:rPr>
              <a:t>Xanh lá cây</a:t>
            </a:r>
            <a:r>
              <a:rPr lang="en-US" sz="2000">
                <a:solidFill>
                  <a:srgbClr val="002060"/>
                </a:solidFill>
                <a:latin typeface="Times New Roman" panose="02020603050405020304" pitchFamily="18" charset="0"/>
                <a:ea typeface="幼圆" pitchFamily="1" charset="-122"/>
                <a:cs typeface="Times New Roman" panose="02020603050405020304" pitchFamily="18" charset="0"/>
              </a:rPr>
              <a:t> Thể hiện giá hoặc chỉ số tăng</a:t>
            </a:r>
            <a:r>
              <a:rPr lang="en-US" sz="2000" smtClean="0">
                <a:solidFill>
                  <a:srgbClr val="002060"/>
                </a:solidFill>
                <a:latin typeface="Arial Unicode MS" pitchFamily="50" charset="-128"/>
                <a:ea typeface="Arial Unicode MS" pitchFamily="50" charset="-128"/>
                <a:cs typeface="Arial Unicode MS" pitchFamily="50" charset="-128"/>
              </a:rPr>
              <a:t>;</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b="1">
                <a:solidFill>
                  <a:srgbClr val="FFC000"/>
                </a:solidFill>
                <a:latin typeface="Times New Roman" panose="02020603050405020304" pitchFamily="18" charset="0"/>
                <a:ea typeface="幼圆" pitchFamily="1" charset="-122"/>
                <a:cs typeface="Times New Roman" panose="02020603050405020304" pitchFamily="18" charset="0"/>
              </a:rPr>
              <a:t>Vàng</a:t>
            </a:r>
            <a:r>
              <a:rPr lang="en-US" sz="2000">
                <a:solidFill>
                  <a:srgbClr val="002060"/>
                </a:solidFill>
                <a:latin typeface="Times New Roman" panose="02020603050405020304" pitchFamily="18" charset="0"/>
                <a:ea typeface="幼圆" pitchFamily="1" charset="-122"/>
                <a:cs typeface="Times New Roman" panose="02020603050405020304" pitchFamily="18" charset="0"/>
              </a:rPr>
              <a:t>  Thể hiện giá hoặc chỉ số không thay đổi so với tham chiếu</a:t>
            </a:r>
            <a:r>
              <a:rPr lang="en-US" sz="2000" smtClean="0">
                <a:solidFill>
                  <a:srgbClr val="002060"/>
                </a:solidFill>
                <a:latin typeface="Arial Unicode MS" pitchFamily="50" charset="-128"/>
                <a:ea typeface="Arial Unicode MS" pitchFamily="50" charset="-128"/>
                <a:cs typeface="Arial Unicode MS" pitchFamily="50" charset="-128"/>
              </a:rPr>
              <a:t>;</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b="1">
                <a:solidFill>
                  <a:srgbClr val="00B0F0"/>
                </a:solidFill>
                <a:latin typeface="Times New Roman" panose="02020603050405020304" pitchFamily="18" charset="0"/>
                <a:ea typeface="幼圆" pitchFamily="1" charset="-122"/>
                <a:cs typeface="Times New Roman" panose="02020603050405020304" pitchFamily="18" charset="0"/>
              </a:rPr>
              <a:t>Xanh da trời</a:t>
            </a:r>
            <a:r>
              <a:rPr lang="en-US" sz="2000">
                <a:solidFill>
                  <a:srgbClr val="002060"/>
                </a:solidFill>
                <a:latin typeface="Times New Roman" panose="02020603050405020304" pitchFamily="18" charset="0"/>
                <a:ea typeface="幼圆" pitchFamily="1" charset="-122"/>
                <a:cs typeface="Times New Roman" panose="02020603050405020304" pitchFamily="18" charset="0"/>
              </a:rPr>
              <a:t> Thể hiện giá hoặc chỉ số giảm tới </a:t>
            </a:r>
            <a:r>
              <a:rPr lang="en-US" sz="2000">
                <a:solidFill>
                  <a:srgbClr val="002060"/>
                </a:solidFill>
                <a:latin typeface="Times New Roman" panose="02020603050405020304" pitchFamily="18" charset="0"/>
                <a:ea typeface="幼圆" pitchFamily="1" charset="-122"/>
                <a:cs typeface="Times New Roman" panose="02020603050405020304" pitchFamily="18" charset="0"/>
              </a:rPr>
              <a:t>mức </a:t>
            </a:r>
            <a:r>
              <a:rPr lang="en-US" sz="2000" smtClean="0">
                <a:solidFill>
                  <a:srgbClr val="002060"/>
                </a:solidFill>
                <a:latin typeface="Times New Roman" panose="02020603050405020304" pitchFamily="18" charset="0"/>
                <a:ea typeface="幼圆" pitchFamily="1" charset="-122"/>
                <a:cs typeface="Times New Roman" panose="02020603050405020304" pitchFamily="18" charset="0"/>
              </a:rPr>
              <a:t>sàn;</a:t>
            </a:r>
          </a:p>
          <a:p>
            <a:pPr lvl="1" algn="just">
              <a:buFont typeface="Wingdings" pitchFamily="2" charset="2"/>
              <a:buChar char="Ø"/>
            </a:pPr>
            <a:r>
              <a:rPr lang="en-US" sz="2000" b="1">
                <a:solidFill>
                  <a:srgbClr val="7030A0"/>
                </a:solidFill>
                <a:latin typeface="Times New Roman" panose="02020603050405020304" pitchFamily="18" charset="0"/>
                <a:ea typeface="幼圆" pitchFamily="1" charset="-122"/>
                <a:cs typeface="Times New Roman" panose="02020603050405020304" pitchFamily="18" charset="0"/>
              </a:rPr>
              <a:t>Tím</a:t>
            </a:r>
            <a:r>
              <a:rPr lang="en-US" sz="2000">
                <a:solidFill>
                  <a:srgbClr val="002060"/>
                </a:solidFill>
                <a:latin typeface="Times New Roman" panose="02020603050405020304" pitchFamily="18" charset="0"/>
                <a:ea typeface="幼圆" pitchFamily="1" charset="-122"/>
                <a:cs typeface="Times New Roman" panose="02020603050405020304" pitchFamily="18" charset="0"/>
              </a:rPr>
              <a:t> Thể hiện giá hoặc chỉ </a:t>
            </a:r>
            <a:r>
              <a:rPr lang="en-US" sz="2000">
                <a:solidFill>
                  <a:srgbClr val="002060"/>
                </a:solidFill>
                <a:latin typeface="Times New Roman" panose="02020603050405020304" pitchFamily="18" charset="0"/>
                <a:ea typeface="幼圆" pitchFamily="1" charset="-122"/>
                <a:cs typeface="Times New Roman" panose="02020603050405020304" pitchFamily="18" charset="0"/>
              </a:rPr>
              <a:t>số </a:t>
            </a:r>
            <a:r>
              <a:rPr lang="en-US" sz="2000" smtClean="0">
                <a:solidFill>
                  <a:srgbClr val="002060"/>
                </a:solidFill>
                <a:latin typeface="Times New Roman" panose="02020603050405020304" pitchFamily="18" charset="0"/>
                <a:ea typeface="幼圆" pitchFamily="1" charset="-122"/>
                <a:cs typeface="Times New Roman" panose="02020603050405020304" pitchFamily="18" charset="0"/>
              </a:rPr>
              <a:t>tăng </a:t>
            </a:r>
            <a:r>
              <a:rPr lang="en-US" sz="2000">
                <a:solidFill>
                  <a:srgbClr val="002060"/>
                </a:solidFill>
                <a:latin typeface="Times New Roman" panose="02020603050405020304" pitchFamily="18" charset="0"/>
                <a:ea typeface="幼圆" pitchFamily="1" charset="-122"/>
                <a:cs typeface="Times New Roman" panose="02020603050405020304" pitchFamily="18" charset="0"/>
              </a:rPr>
              <a:t>lên tới </a:t>
            </a:r>
            <a:r>
              <a:rPr lang="en-US" sz="2000">
                <a:solidFill>
                  <a:srgbClr val="002060"/>
                </a:solidFill>
                <a:latin typeface="Times New Roman" panose="02020603050405020304" pitchFamily="18" charset="0"/>
                <a:ea typeface="幼圆" pitchFamily="1" charset="-122"/>
                <a:cs typeface="Times New Roman" panose="02020603050405020304" pitchFamily="18" charset="0"/>
              </a:rPr>
              <a:t>mức </a:t>
            </a:r>
            <a:r>
              <a:rPr lang="en-US" sz="2000" smtClean="0">
                <a:solidFill>
                  <a:srgbClr val="002060"/>
                </a:solidFill>
                <a:latin typeface="Times New Roman" panose="02020603050405020304" pitchFamily="18" charset="0"/>
                <a:ea typeface="幼圆" pitchFamily="1" charset="-122"/>
                <a:cs typeface="Times New Roman" panose="02020603050405020304" pitchFamily="18" charset="0"/>
              </a:rPr>
              <a:t>trần</a:t>
            </a:r>
          </a:p>
          <a:p>
            <a:pPr marL="342900" lvl="1" indent="-342900" algn="just">
              <a:buFont typeface="Wingdings" pitchFamily="2" charset="2"/>
              <a:buChar char="v"/>
            </a:pPr>
            <a:r>
              <a:rPr lang="en-US" sz="2400" smtClean="0">
                <a:solidFill>
                  <a:srgbClr val="002060"/>
                </a:solidFill>
                <a:latin typeface="Arial Unicode MS" pitchFamily="50" charset="-128"/>
                <a:ea typeface="Arial Unicode MS" pitchFamily="50" charset="-128"/>
                <a:cs typeface="Arial Unicode MS" pitchFamily="50" charset="-128"/>
              </a:rPr>
              <a:t>Các chỉ số thống kê tính vào thời điểm hiện tại không tính các CK không có giao dịch.</a:t>
            </a:r>
            <a:endParaRPr lang="en-US" sz="24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endParaRPr lang="en-US"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14</a:t>
            </a:fld>
            <a:endParaRPr lang="en-US" altLang="ja-JP"/>
          </a:p>
        </p:txBody>
      </p:sp>
    </p:spTree>
    <p:extLst>
      <p:ext uri="{BB962C8B-B14F-4D97-AF65-F5344CB8AC3E}">
        <p14:creationId xmlns:p14="http://schemas.microsoft.com/office/powerpoint/2010/main" val="29002979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4654008"/>
          </a:xfrm>
        </p:spPr>
        <p:txBody>
          <a:bodyPr/>
          <a:lstStyle/>
          <a:p>
            <a:pPr marL="0" indent="0">
              <a:buFont typeface="Wingdings 3" pitchFamily="18" charset="2"/>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Phân tích cơ bản (PTCB)</a:t>
            </a:r>
            <a:endParaRPr lang="en-US" altLang="ja-JP" sz="28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Phân tích kinh tế vĩ mô</a:t>
            </a: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Nền kinh tế toàn </a:t>
            </a:r>
            <a:r>
              <a:rPr lang="en-US" sz="2000" smtClean="0">
                <a:solidFill>
                  <a:srgbClr val="002060"/>
                </a:solidFill>
                <a:latin typeface="Arial Unicode MS" pitchFamily="50" charset="-128"/>
                <a:ea typeface="Arial Unicode MS" pitchFamily="50" charset="-128"/>
                <a:cs typeface="Arial Unicode MS" pitchFamily="50" charset="-128"/>
              </a:rPr>
              <a:t>cầu;</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Nền kinh tế </a:t>
            </a:r>
            <a:r>
              <a:rPr lang="en-US" sz="2000" smtClean="0">
                <a:solidFill>
                  <a:srgbClr val="002060"/>
                </a:solidFill>
                <a:latin typeface="Arial Unicode MS" pitchFamily="50" charset="-128"/>
                <a:ea typeface="Arial Unicode MS" pitchFamily="50" charset="-128"/>
                <a:cs typeface="Arial Unicode MS" pitchFamily="50" charset="-128"/>
              </a:rPr>
              <a:t>vĩ mô trong nước;</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Các chính sách tài chính tiền tệ, tài khóa,… của Chính phủ;</a:t>
            </a: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Các cú sốc cung cầu</a:t>
            </a:r>
            <a:r>
              <a:rPr lang="en-US" sz="2000" smtClean="0">
                <a:solidFill>
                  <a:srgbClr val="002060"/>
                </a:solidFill>
                <a:latin typeface="Arial Unicode MS" pitchFamily="50" charset="-128"/>
                <a:ea typeface="Arial Unicode MS" pitchFamily="50" charset="-128"/>
                <a:cs typeface="Arial Unicode MS" pitchFamily="50" charset="-128"/>
              </a:rPr>
              <a:t>;</a:t>
            </a:r>
            <a:endParaRPr lang="en-US" altLang="ja-JP" sz="2000" smtClean="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Chu kỳ kinh tế.</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Phân tích ngành</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Phân tích hãng/công ty qua phân tích BCTC	</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marL="0" indent="0" algn="just">
              <a:buNone/>
            </a:pPr>
            <a:endParaRPr lang="en-US"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15</a:t>
            </a:fld>
            <a:endParaRPr lang="en-US" altLang="ja-JP"/>
          </a:p>
        </p:txBody>
      </p:sp>
    </p:spTree>
    <p:extLst>
      <p:ext uri="{BB962C8B-B14F-4D97-AF65-F5344CB8AC3E}">
        <p14:creationId xmlns:p14="http://schemas.microsoft.com/office/powerpoint/2010/main" val="769143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4999996"/>
          </a:xfrm>
        </p:spPr>
        <p:txBody>
          <a:bodyPr/>
          <a:lstStyle/>
          <a:p>
            <a:pPr marL="0" indent="0">
              <a:buFont typeface="Wingdings 3" pitchFamily="18" charset="2"/>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smtClean="0">
                <a:solidFill>
                  <a:srgbClr val="FF0000"/>
                </a:solidFill>
                <a:latin typeface="Arial Unicode MS" pitchFamily="50" charset="-128"/>
                <a:ea typeface="Arial Unicode MS" pitchFamily="50" charset="-128"/>
                <a:cs typeface="Arial Unicode MS" pitchFamily="50" charset="-128"/>
              </a:rPr>
              <a:t>nền KT toàn cầu</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a:t>
            </a:r>
            <a:r>
              <a:rPr lang="en-US" sz="2800" smtClean="0">
                <a:solidFill>
                  <a:srgbClr val="002060"/>
                </a:solidFill>
                <a:latin typeface="Arial Unicode MS" pitchFamily="50" charset="-128"/>
                <a:ea typeface="Arial Unicode MS" pitchFamily="50" charset="-128"/>
                <a:cs typeface="Arial Unicode MS" pitchFamily="50" charset="-128"/>
              </a:rPr>
              <a:t>Ảnh </a:t>
            </a:r>
            <a:r>
              <a:rPr lang="en-US" sz="2800">
                <a:solidFill>
                  <a:srgbClr val="002060"/>
                </a:solidFill>
                <a:latin typeface="Arial Unicode MS" pitchFamily="50" charset="-128"/>
                <a:ea typeface="Arial Unicode MS" pitchFamily="50" charset="-128"/>
                <a:cs typeface="Arial Unicode MS" pitchFamily="50" charset="-128"/>
              </a:rPr>
              <a:t>hưởng đến triển vọng xuất nhập khẩu của doanh </a:t>
            </a:r>
            <a:r>
              <a:rPr lang="en-US" sz="2800" smtClean="0">
                <a:solidFill>
                  <a:srgbClr val="002060"/>
                </a:solidFill>
                <a:latin typeface="Arial Unicode MS" pitchFamily="50" charset="-128"/>
                <a:ea typeface="Arial Unicode MS" pitchFamily="50" charset="-128"/>
                <a:cs typeface="Arial Unicode MS" pitchFamily="50" charset="-128"/>
              </a:rPr>
              <a:t>nghiệp: </a:t>
            </a:r>
            <a:r>
              <a:rPr lang="en-US" sz="2400">
                <a:solidFill>
                  <a:srgbClr val="002060"/>
                </a:solidFill>
                <a:latin typeface="Arial Unicode MS" pitchFamily="50" charset="-128"/>
                <a:ea typeface="Arial Unicode MS" pitchFamily="50" charset="-128"/>
                <a:cs typeface="Arial Unicode MS" pitchFamily="50" charset="-128"/>
              </a:rPr>
              <a:t>cạnh tranh về giá từ các đối thủ cạnh tranh nước ngoài; lợi nhuận mà công ty đạt được từ đầu tư nước ngoài.</a:t>
            </a:r>
            <a:endParaRPr lang="en-US" altLang="ja-JP"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a:t>
            </a:r>
            <a:r>
              <a:rPr lang="en-US" sz="2800" smtClean="0">
                <a:solidFill>
                  <a:srgbClr val="002060"/>
                </a:solidFill>
                <a:latin typeface="Arial Unicode MS" pitchFamily="50" charset="-128"/>
                <a:ea typeface="Arial Unicode MS" pitchFamily="50" charset="-128"/>
                <a:cs typeface="Arial Unicode MS" pitchFamily="50" charset="-128"/>
              </a:rPr>
              <a:t>Khi </a:t>
            </a:r>
            <a:r>
              <a:rPr lang="en-US" sz="2800">
                <a:solidFill>
                  <a:srgbClr val="002060"/>
                </a:solidFill>
                <a:latin typeface="Arial Unicode MS" pitchFamily="50" charset="-128"/>
                <a:ea typeface="Arial Unicode MS" pitchFamily="50" charset="-128"/>
                <a:cs typeface="Arial Unicode MS" pitchFamily="50" charset="-128"/>
              </a:rPr>
              <a:t>phân tích phải quan tâm các yếu </a:t>
            </a:r>
            <a:r>
              <a:rPr lang="en-US" sz="2800" smtClean="0">
                <a:solidFill>
                  <a:srgbClr val="002060"/>
                </a:solidFill>
                <a:latin typeface="Arial Unicode MS" pitchFamily="50" charset="-128"/>
                <a:ea typeface="Arial Unicode MS" pitchFamily="50" charset="-128"/>
                <a:cs typeface="Arial Unicode MS" pitchFamily="50" charset="-128"/>
              </a:rPr>
              <a:t>tố:</a:t>
            </a: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T</a:t>
            </a:r>
            <a:r>
              <a:rPr lang="en-US" sz="2000" smtClean="0">
                <a:solidFill>
                  <a:srgbClr val="002060"/>
                </a:solidFill>
                <a:latin typeface="Arial Unicode MS" pitchFamily="50" charset="-128"/>
                <a:ea typeface="Arial Unicode MS" pitchFamily="50" charset="-128"/>
                <a:cs typeface="Arial Unicode MS" pitchFamily="50" charset="-128"/>
              </a:rPr>
              <a:t>ình </a:t>
            </a:r>
            <a:r>
              <a:rPr lang="en-US" sz="2000">
                <a:solidFill>
                  <a:srgbClr val="002060"/>
                </a:solidFill>
                <a:latin typeface="Arial Unicode MS" pitchFamily="50" charset="-128"/>
                <a:ea typeface="Arial Unicode MS" pitchFamily="50" charset="-128"/>
                <a:cs typeface="Arial Unicode MS" pitchFamily="50" charset="-128"/>
              </a:rPr>
              <a:t>hình tăng trưởng kinh tế;</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T</a:t>
            </a:r>
            <a:r>
              <a:rPr lang="en-US" sz="2000" smtClean="0">
                <a:solidFill>
                  <a:srgbClr val="002060"/>
                </a:solidFill>
                <a:latin typeface="Arial Unicode MS" pitchFamily="50" charset="-128"/>
                <a:ea typeface="Arial Unicode MS" pitchFamily="50" charset="-128"/>
                <a:cs typeface="Arial Unicode MS" pitchFamily="50" charset="-128"/>
              </a:rPr>
              <a:t>ình </a:t>
            </a:r>
            <a:r>
              <a:rPr lang="en-US" sz="2000">
                <a:solidFill>
                  <a:srgbClr val="002060"/>
                </a:solidFill>
                <a:latin typeface="Arial Unicode MS" pitchFamily="50" charset="-128"/>
                <a:ea typeface="Arial Unicode MS" pitchFamily="50" charset="-128"/>
                <a:cs typeface="Arial Unicode MS" pitchFamily="50" charset="-128"/>
              </a:rPr>
              <a:t>hình tăng trưởng của </a:t>
            </a:r>
            <a:r>
              <a:rPr lang="en-US" sz="2000" smtClean="0">
                <a:solidFill>
                  <a:srgbClr val="002060"/>
                </a:solidFill>
                <a:latin typeface="Arial Unicode MS" pitchFamily="50" charset="-128"/>
                <a:ea typeface="Arial Unicode MS" pitchFamily="50" charset="-128"/>
                <a:cs typeface="Arial Unicode MS" pitchFamily="50" charset="-128"/>
              </a:rPr>
              <a:t>TTCK;</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Các vấn đề tài chính – tiền tệ;</a:t>
            </a: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V</a:t>
            </a:r>
            <a:r>
              <a:rPr lang="en-US" sz="2000" smtClean="0">
                <a:solidFill>
                  <a:srgbClr val="002060"/>
                </a:solidFill>
                <a:latin typeface="Arial Unicode MS" pitchFamily="50" charset="-128"/>
                <a:ea typeface="Arial Unicode MS" pitchFamily="50" charset="-128"/>
                <a:cs typeface="Arial Unicode MS" pitchFamily="50" charset="-128"/>
              </a:rPr>
              <a:t>ấn </a:t>
            </a:r>
            <a:r>
              <a:rPr lang="en-US" sz="2000">
                <a:solidFill>
                  <a:srgbClr val="002060"/>
                </a:solidFill>
                <a:latin typeface="Arial Unicode MS" pitchFamily="50" charset="-128"/>
                <a:ea typeface="Arial Unicode MS" pitchFamily="50" charset="-128"/>
                <a:cs typeface="Arial Unicode MS" pitchFamily="50" charset="-128"/>
              </a:rPr>
              <a:t>đề lạm phát của các nước lớn</a:t>
            </a:r>
            <a:r>
              <a:rPr lang="en-US" altLang="ja-JP" sz="2000" smtClean="0">
                <a:solidFill>
                  <a:srgbClr val="002060"/>
                </a:solidFill>
                <a:latin typeface="Arial Unicode MS" pitchFamily="50" charset="-128"/>
                <a:ea typeface="Arial Unicode MS" pitchFamily="50" charset="-128"/>
                <a:cs typeface="Arial Unicode MS" pitchFamily="50" charset="-128"/>
              </a:rPr>
              <a:t>;</a:t>
            </a: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Môi trường đầu tư toàn cầu có thể gặp những rủi ro chính trị lớn hơn so với đầu tư chứng khoán nội </a:t>
            </a:r>
            <a:r>
              <a:rPr lang="en-US" sz="2000" smtClean="0">
                <a:solidFill>
                  <a:srgbClr val="002060"/>
                </a:solidFill>
                <a:latin typeface="Arial Unicode MS" pitchFamily="50" charset="-128"/>
                <a:ea typeface="Arial Unicode MS" pitchFamily="50" charset="-128"/>
                <a:cs typeface="Arial Unicode MS" pitchFamily="50" charset="-128"/>
              </a:rPr>
              <a:t>địa …..</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16</a:t>
            </a:fld>
            <a:endParaRPr lang="en-US" altLang="ja-JP"/>
          </a:p>
        </p:txBody>
      </p:sp>
    </p:spTree>
    <p:extLst>
      <p:ext uri="{BB962C8B-B14F-4D97-AF65-F5344CB8AC3E}">
        <p14:creationId xmlns:p14="http://schemas.microsoft.com/office/powerpoint/2010/main" val="1701687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4999996"/>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toàn cầu</a:t>
            </a:r>
            <a:endParaRPr lang="en-US" altLang="ja-JP" sz="24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17</a:t>
            </a:fld>
            <a:endParaRPr lang="en-US" altLang="ja-JP"/>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4" y="165717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257" y="165717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7546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625704"/>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toàn cầu</a:t>
            </a:r>
            <a:endParaRPr lang="en-US" altLang="ja-JP" sz="24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18</a:t>
            </a:fld>
            <a:endParaRPr lang="en-US" altLang="ja-JP"/>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06" y="165717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406" y="1658036"/>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5644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4999996"/>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Phân tích cơ bản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toàn cầu</a:t>
            </a:r>
            <a:endParaRPr lang="en-US" altLang="ja-JP" sz="24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19</a:t>
            </a:fld>
            <a:endParaRPr lang="en-US" altLang="ja-JP"/>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04" y="1670389"/>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931" y="1670393"/>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79182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461411" y="1519881"/>
            <a:ext cx="7117492" cy="615258"/>
          </a:xfrm>
        </p:spPr>
        <p:txBody>
          <a:bodyPr/>
          <a:lstStyle/>
          <a:p>
            <a:pPr algn="ctr" eaLnBrk="1" hangingPunct="1"/>
            <a:r>
              <a:rPr lang="en-US" altLang="ja-JP" sz="4000" b="1" smtClean="0">
                <a:solidFill>
                  <a:srgbClr val="FF0000"/>
                </a:solidFill>
                <a:latin typeface="Arial Unicode MS" pitchFamily="50" charset="-128"/>
                <a:ea typeface="Arial Unicode MS" pitchFamily="50" charset="-128"/>
                <a:cs typeface="Arial Unicode MS" pitchFamily="50" charset="-128"/>
              </a:rPr>
              <a:t>Nội Dung Trình Bày</a:t>
            </a:r>
            <a:endParaRPr lang="ja-JP" altLang="en-US" sz="4000" b="1" smtClean="0">
              <a:solidFill>
                <a:srgbClr val="FF0000"/>
              </a:solidFill>
              <a:latin typeface="Arial Unicode MS" pitchFamily="50" charset="-128"/>
              <a:ea typeface="Arial Unicode MS" pitchFamily="50" charset="-128"/>
              <a:cs typeface="Arial Unicode MS" pitchFamily="50" charset="-128"/>
            </a:endParaRPr>
          </a:p>
        </p:txBody>
      </p:sp>
      <p:graphicFrame>
        <p:nvGraphicFramePr>
          <p:cNvPr id="5" name="Content Placeholder 14"/>
          <p:cNvGraphicFramePr>
            <a:graphicFrameLocks noGrp="1"/>
          </p:cNvGraphicFramePr>
          <p:nvPr>
            <p:extLst>
              <p:ext uri="{D42A27DB-BD31-4B8C-83A1-F6EECF244321}">
                <p14:modId xmlns:p14="http://schemas.microsoft.com/office/powerpoint/2010/main" val="3763865764"/>
              </p:ext>
            </p:extLst>
          </p:nvPr>
        </p:nvGraphicFramePr>
        <p:xfrm>
          <a:off x="1220240" y="2038862"/>
          <a:ext cx="7552036" cy="4006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p:cNvSpPr>
            <a:spLocks noGrp="1"/>
          </p:cNvSpPr>
          <p:nvPr>
            <p:ph type="dt" sz="half" idx="10"/>
          </p:nvPr>
        </p:nvSpPr>
        <p:spPr/>
        <p:txBody>
          <a:bodyPr/>
          <a:lstStyle/>
          <a:p>
            <a:r>
              <a:rPr lang="en-US" altLang="ja-JP" smtClean="0"/>
              <a:t>28/10/14</a:t>
            </a:r>
            <a:endParaRPr lang="en-US" altLang="ja-JP"/>
          </a:p>
        </p:txBody>
      </p:sp>
      <p:sp>
        <p:nvSpPr>
          <p:cNvPr id="6" name="Footer Placeholder 5"/>
          <p:cNvSpPr>
            <a:spLocks noGrp="1"/>
          </p:cNvSpPr>
          <p:nvPr>
            <p:ph type="ftr" sz="quarter" idx="11"/>
          </p:nvPr>
        </p:nvSpPr>
        <p:spPr/>
        <p:txBody>
          <a:bodyPr/>
          <a:lstStyle/>
          <a:p>
            <a:r>
              <a:rPr lang="en-US" altLang="ja-JP" smtClean="0"/>
              <a:t>Thuyết trình PPNCKH - Nhóm12</a:t>
            </a:r>
            <a:endParaRPr lang="en-US" altLang="ja-JP"/>
          </a:p>
        </p:txBody>
      </p:sp>
      <p:sp>
        <p:nvSpPr>
          <p:cNvPr id="7" name="Slide Number Placeholder 6"/>
          <p:cNvSpPr>
            <a:spLocks noGrp="1"/>
          </p:cNvSpPr>
          <p:nvPr>
            <p:ph type="sldNum" sz="quarter" idx="12"/>
          </p:nvPr>
        </p:nvSpPr>
        <p:spPr/>
        <p:txBody>
          <a:bodyPr/>
          <a:lstStyle/>
          <a:p>
            <a:fld id="{A6EFC0D8-90FF-46D0-9A27-F44CEE59EF89}" type="slidenum">
              <a:rPr lang="en-US" altLang="ja-JP" smtClean="0"/>
              <a:pPr/>
              <a:t>2</a:t>
            </a:fld>
            <a:endParaRPr lang="en-US" altLang="ja-JP"/>
          </a:p>
        </p:txBody>
      </p:sp>
      <p:grpSp>
        <p:nvGrpSpPr>
          <p:cNvPr id="8" name="Group 7"/>
          <p:cNvGrpSpPr/>
          <p:nvPr/>
        </p:nvGrpSpPr>
        <p:grpSpPr>
          <a:xfrm>
            <a:off x="1103881" y="1882"/>
            <a:ext cx="8005547" cy="1383957"/>
            <a:chOff x="0" y="0"/>
            <a:chExt cx="9144000" cy="1893332"/>
          </a:xfrm>
        </p:grpSpPr>
        <p:pic>
          <p:nvPicPr>
            <p:cNvPr id="9" name="Picture 13" descr="banner.gif"/>
            <p:cNvPicPr>
              <a:picLocks noChangeAspect="1"/>
            </p:cNvPicPr>
            <p:nvPr/>
          </p:nvPicPr>
          <p:blipFill>
            <a:blip r:embed="rId7" cstate="print"/>
            <a:srcRect/>
            <a:stretch>
              <a:fillRect/>
            </a:stretch>
          </p:blipFill>
          <p:spPr bwMode="auto">
            <a:xfrm>
              <a:off x="0" y="0"/>
              <a:ext cx="9144000" cy="1524000"/>
            </a:xfrm>
            <a:prstGeom prst="rect">
              <a:avLst/>
            </a:prstGeom>
            <a:noFill/>
            <a:ln w="9525">
              <a:noFill/>
              <a:miter lim="800000"/>
              <a:headEnd/>
              <a:tailEnd/>
            </a:ln>
          </p:spPr>
        </p:pic>
        <p:sp>
          <p:nvSpPr>
            <p:cNvPr id="10" name="Text Box 6"/>
            <p:cNvSpPr txBox="1">
              <a:spLocks noChangeArrowheads="1"/>
            </p:cNvSpPr>
            <p:nvPr/>
          </p:nvSpPr>
          <p:spPr bwMode="auto">
            <a:xfrm>
              <a:off x="0" y="1524000"/>
              <a:ext cx="9144000" cy="369332"/>
            </a:xfrm>
            <a:prstGeom prst="rect">
              <a:avLst/>
            </a:prstGeom>
            <a:noFill/>
            <a:ln w="9525" algn="ctr">
              <a:noFill/>
              <a:miter lim="800000"/>
              <a:headEnd/>
              <a:tailEnd/>
            </a:ln>
            <a:effectLst/>
          </p:spPr>
          <p:txBody>
            <a:bodyPr wrap="square">
              <a:spAutoFit/>
            </a:bodyPr>
            <a:lstStyle/>
            <a:p>
              <a:pPr algn="ctr">
                <a:spcBef>
                  <a:spcPct val="20000"/>
                </a:spcBef>
                <a:buClr>
                  <a:schemeClr val="bg1"/>
                </a:buClr>
                <a:buSzPct val="100000"/>
              </a:pP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Khoa</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Khoa</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Học</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&amp;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Kỹ</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Thuật</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Máy</a:t>
              </a:r>
              <a:r>
                <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b="1"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rPr>
                <a:t>Tính</a:t>
              </a:r>
              <a:endParaRPr 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675131"/>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a:t>
            </a:r>
            <a:r>
              <a:rPr lang="en-US" altLang="ja-JP" sz="2400" b="1" i="1" smtClean="0">
                <a:solidFill>
                  <a:srgbClr val="FF0000"/>
                </a:solidFill>
                <a:latin typeface="Arial Unicode MS" pitchFamily="50" charset="-128"/>
                <a:ea typeface="Arial Unicode MS" pitchFamily="50" charset="-128"/>
                <a:cs typeface="Arial Unicode MS" pitchFamily="50" charset="-128"/>
              </a:rPr>
              <a:t>vĩ mô trong nước</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20</a:t>
            </a:fld>
            <a:endParaRPr lang="en-US" altLang="ja-JP"/>
          </a:p>
        </p:txBody>
      </p:sp>
      <p:grpSp>
        <p:nvGrpSpPr>
          <p:cNvPr id="9" name="Group 8"/>
          <p:cNvGrpSpPr>
            <a:grpSpLocks/>
          </p:cNvGrpSpPr>
          <p:nvPr/>
        </p:nvGrpSpPr>
        <p:grpSpPr bwMode="auto">
          <a:xfrm>
            <a:off x="1490986" y="1437245"/>
            <a:ext cx="6892928" cy="4514851"/>
            <a:chOff x="528" y="1200"/>
            <a:chExt cx="4342" cy="2844"/>
          </a:xfrm>
        </p:grpSpPr>
        <p:grpSp>
          <p:nvGrpSpPr>
            <p:cNvPr id="10" name="Group 9"/>
            <p:cNvGrpSpPr>
              <a:grpSpLocks/>
            </p:cNvGrpSpPr>
            <p:nvPr/>
          </p:nvGrpSpPr>
          <p:grpSpPr bwMode="auto">
            <a:xfrm>
              <a:off x="1488" y="1200"/>
              <a:ext cx="2783" cy="2757"/>
              <a:chOff x="1824" y="633"/>
              <a:chExt cx="2834" cy="2849"/>
            </a:xfrm>
          </p:grpSpPr>
          <p:sp>
            <p:nvSpPr>
              <p:cNvPr id="15" name="Puzzle3"/>
              <p:cNvSpPr>
                <a:spLocks noEditPoints="1" noChangeArrowheads="1"/>
              </p:cNvSpPr>
              <p:nvPr/>
            </p:nvSpPr>
            <p:spPr bwMode="gray">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adFill rotWithShape="1">
                <a:gsLst>
                  <a:gs pos="0">
                    <a:schemeClr val="accent1">
                      <a:gamma/>
                      <a:shade val="63529"/>
                      <a:invGamma/>
                    </a:schemeClr>
                  </a:gs>
                  <a:gs pos="100000">
                    <a:schemeClr val="accent1"/>
                  </a:gs>
                </a:gsLst>
                <a:lin ang="5400000" scaled="1"/>
              </a:gradFill>
              <a:ln w="57150">
                <a:solidFill>
                  <a:srgbClr val="FFFFFF"/>
                </a:solidFill>
                <a:miter lim="800000"/>
                <a:headEnd/>
                <a:tailEnd/>
              </a:ln>
              <a:effectLst>
                <a:outerShdw dist="135003" dir="2471156" algn="ctr" rotWithShape="0">
                  <a:srgbClr val="000000">
                    <a:alpha val="50000"/>
                  </a:srgbClr>
                </a:out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6" name="Puzzle2"/>
              <p:cNvSpPr>
                <a:spLocks noEditPoints="1" noChangeArrowheads="1"/>
              </p:cNvSpPr>
              <p:nvPr/>
            </p:nvSpPr>
            <p:spPr bwMode="gray">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adFill rotWithShape="1">
                <a:gsLst>
                  <a:gs pos="0">
                    <a:schemeClr val="accent2">
                      <a:gamma/>
                      <a:tint val="45490"/>
                      <a:invGamma/>
                    </a:schemeClr>
                  </a:gs>
                  <a:gs pos="100000">
                    <a:schemeClr val="accent2"/>
                  </a:gs>
                </a:gsLst>
                <a:lin ang="5400000" scaled="1"/>
              </a:gradFill>
              <a:ln w="57150">
                <a:solidFill>
                  <a:srgbClr val="FFFFFF"/>
                </a:solidFill>
                <a:miter lim="800000"/>
                <a:headEnd/>
                <a:tailEnd/>
              </a:ln>
              <a:effectLst>
                <a:outerShdw dist="135003" dir="2471156" algn="ctr" rotWithShape="0">
                  <a:srgbClr val="000000">
                    <a:alpha val="50000"/>
                  </a:srgbClr>
                </a:out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7" name="Puzzle4"/>
              <p:cNvSpPr>
                <a:spLocks noEditPoints="1" noChangeArrowheads="1"/>
              </p:cNvSpPr>
              <p:nvPr/>
            </p:nvSpPr>
            <p:spPr bwMode="gray">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adFill rotWithShape="1">
                <a:gsLst>
                  <a:gs pos="0">
                    <a:schemeClr val="hlink"/>
                  </a:gs>
                  <a:gs pos="100000">
                    <a:schemeClr val="hlink">
                      <a:gamma/>
                      <a:tint val="51373"/>
                      <a:invGamma/>
                    </a:schemeClr>
                  </a:gs>
                </a:gsLst>
                <a:lin ang="18900000" scaled="1"/>
              </a:gradFill>
              <a:ln w="57150">
                <a:solidFill>
                  <a:srgbClr val="FFFFFF"/>
                </a:solidFill>
                <a:miter lim="800000"/>
                <a:headEnd/>
                <a:tailEnd/>
              </a:ln>
              <a:effectLst>
                <a:outerShdw dist="135003" dir="2471156" algn="ctr" rotWithShape="0">
                  <a:srgbClr val="000000">
                    <a:alpha val="50000"/>
                  </a:srgbClr>
                </a:out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sp>
            <p:nvSpPr>
              <p:cNvPr id="18" name="Puzzle1"/>
              <p:cNvSpPr>
                <a:spLocks noEditPoints="1" noChangeArrowheads="1"/>
              </p:cNvSpPr>
              <p:nvPr/>
            </p:nvSpPr>
            <p:spPr bwMode="gray">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adFill rotWithShape="1">
                <a:gsLst>
                  <a:gs pos="0">
                    <a:schemeClr val="folHlink"/>
                  </a:gs>
                  <a:gs pos="100000">
                    <a:schemeClr val="folHlink">
                      <a:gamma/>
                      <a:shade val="46275"/>
                      <a:invGamma/>
                    </a:schemeClr>
                  </a:gs>
                </a:gsLst>
                <a:lin ang="2700000" scaled="1"/>
              </a:gradFill>
              <a:ln w="57150">
                <a:solidFill>
                  <a:srgbClr val="FFFFFF"/>
                </a:solidFill>
                <a:miter lim="800000"/>
                <a:headEnd/>
                <a:tailEnd/>
              </a:ln>
              <a:effectLst>
                <a:outerShdw dist="135003" dir="2471156" algn="ctr" rotWithShape="0">
                  <a:srgbClr val="000000">
                    <a:alpha val="50000"/>
                  </a:srgbClr>
                </a:outerShdw>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p>
            </p:txBody>
          </p:sp>
        </p:grpSp>
        <p:sp>
          <p:nvSpPr>
            <p:cNvPr id="11" name="Text Box 9"/>
            <p:cNvSpPr txBox="1">
              <a:spLocks noChangeArrowheads="1"/>
            </p:cNvSpPr>
            <p:nvPr/>
          </p:nvSpPr>
          <p:spPr bwMode="auto">
            <a:xfrm>
              <a:off x="4080" y="2697"/>
              <a:ext cx="790" cy="291"/>
            </a:xfrm>
            <a:prstGeom prst="rect">
              <a:avLst/>
            </a:prstGeom>
            <a:noFill/>
            <a:ln w="9525">
              <a:noFill/>
              <a:miter lim="800000"/>
              <a:headEnd/>
              <a:tailEnd/>
            </a:ln>
            <a:effec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2400" b="1" dirty="0" err="1" smtClean="0">
                  <a:solidFill>
                    <a:srgbClr val="FF0000"/>
                  </a:solidFill>
                  <a:latin typeface="Times New Roman" pitchFamily="18" charset="0"/>
                  <a:cs typeface="Times New Roman" pitchFamily="18" charset="0"/>
                </a:rPr>
                <a:t>Lãi</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suất</a:t>
              </a:r>
              <a:endParaRPr lang="en-US" sz="2400" b="1" dirty="0">
                <a:solidFill>
                  <a:srgbClr val="FF0000"/>
                </a:solidFill>
                <a:latin typeface="Times New Roman" pitchFamily="18" charset="0"/>
                <a:cs typeface="Times New Roman" pitchFamily="18" charset="0"/>
              </a:endParaRPr>
            </a:p>
          </p:txBody>
        </p:sp>
        <p:sp>
          <p:nvSpPr>
            <p:cNvPr id="12" name="Text Box 10"/>
            <p:cNvSpPr txBox="1">
              <a:spLocks noChangeArrowheads="1"/>
            </p:cNvSpPr>
            <p:nvPr/>
          </p:nvSpPr>
          <p:spPr bwMode="auto">
            <a:xfrm>
              <a:off x="528" y="2313"/>
              <a:ext cx="1200" cy="756"/>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eaLnBrk="0" hangingPunct="0"/>
              <a:r>
                <a:rPr lang="en-US" sz="2400" b="1" dirty="0" err="1" smtClean="0">
                  <a:solidFill>
                    <a:srgbClr val="FF0000"/>
                  </a:solidFill>
                  <a:latin typeface="Times New Roman" pitchFamily="18" charset="0"/>
                  <a:cs typeface="Times New Roman" pitchFamily="18" charset="0"/>
                </a:rPr>
                <a:t>Việc</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làm</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tỷ</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lệ</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thất</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nghiệp</a:t>
              </a:r>
              <a:endParaRPr lang="en-US" b="1" dirty="0">
                <a:solidFill>
                  <a:srgbClr val="FF0000"/>
                </a:solidFill>
                <a:latin typeface="Times New Roman" pitchFamily="18" charset="0"/>
                <a:cs typeface="Times New Roman" pitchFamily="18" charset="0"/>
              </a:endParaRPr>
            </a:p>
          </p:txBody>
        </p:sp>
        <p:sp>
          <p:nvSpPr>
            <p:cNvPr id="13" name="Text Box 11"/>
            <p:cNvSpPr txBox="1">
              <a:spLocks noChangeArrowheads="1"/>
            </p:cNvSpPr>
            <p:nvPr/>
          </p:nvSpPr>
          <p:spPr bwMode="auto">
            <a:xfrm>
              <a:off x="1632" y="1248"/>
              <a:ext cx="1536" cy="291"/>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eaLnBrk="0" hangingPunct="0"/>
              <a:r>
                <a:rPr lang="en-US" sz="2400" b="1" dirty="0" smtClean="0">
                  <a:solidFill>
                    <a:srgbClr val="FF0000"/>
                  </a:solidFill>
                  <a:latin typeface="Times New Roman" pitchFamily="18" charset="0"/>
                  <a:cs typeface="Times New Roman" pitchFamily="18" charset="0"/>
                </a:rPr>
                <a:t>GDP</a:t>
              </a:r>
              <a:endParaRPr lang="en-US" sz="2400" b="1" dirty="0">
                <a:solidFill>
                  <a:srgbClr val="FF0000"/>
                </a:solidFill>
                <a:latin typeface="Times New Roman" pitchFamily="18" charset="0"/>
                <a:cs typeface="Times New Roman" pitchFamily="18" charset="0"/>
              </a:endParaRPr>
            </a:p>
          </p:txBody>
        </p:sp>
        <p:sp>
          <p:nvSpPr>
            <p:cNvPr id="14" name="Text Box 12"/>
            <p:cNvSpPr txBox="1">
              <a:spLocks noChangeArrowheads="1"/>
            </p:cNvSpPr>
            <p:nvPr/>
          </p:nvSpPr>
          <p:spPr bwMode="auto">
            <a:xfrm>
              <a:off x="2688" y="3753"/>
              <a:ext cx="1771" cy="291"/>
            </a:xfrm>
            <a:prstGeom prst="rect">
              <a:avLst/>
            </a:prstGeom>
            <a:noFill/>
            <a:ln w="9525">
              <a:noFill/>
              <a:miter lim="800000"/>
              <a:headEnd/>
              <a:tailEnd/>
            </a:ln>
            <a:effec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en-US" sz="2400" b="1" dirty="0" err="1" smtClean="0">
                  <a:solidFill>
                    <a:srgbClr val="FF0000"/>
                  </a:solidFill>
                  <a:latin typeface="Times New Roman" pitchFamily="18" charset="0"/>
                  <a:cs typeface="Times New Roman" pitchFamily="18" charset="0"/>
                </a:rPr>
                <a:t>Lạm</a:t>
              </a:r>
              <a:r>
                <a:rPr lang="en-US" sz="2400" b="1" dirty="0" smtClean="0">
                  <a:solidFill>
                    <a:srgbClr val="FF0000"/>
                  </a:solidFill>
                  <a:latin typeface="Times New Roman" pitchFamily="18" charset="0"/>
                  <a:cs typeface="Times New Roman" pitchFamily="18" charset="0"/>
                </a:rPr>
                <a:t> </a:t>
              </a:r>
              <a:r>
                <a:rPr lang="en-US" sz="2400" b="1" dirty="0" err="1" smtClean="0">
                  <a:solidFill>
                    <a:srgbClr val="FF0000"/>
                  </a:solidFill>
                  <a:latin typeface="Times New Roman" pitchFamily="18" charset="0"/>
                  <a:cs typeface="Times New Roman" pitchFamily="18" charset="0"/>
                </a:rPr>
                <a:t>phát</a:t>
              </a:r>
              <a:endParaRPr lang="en-US" sz="2400" b="1" dirty="0">
                <a:solidFill>
                  <a:srgbClr val="FF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2209028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675131"/>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a:t>
            </a:r>
            <a:r>
              <a:rPr lang="en-US" altLang="ja-JP" sz="2400" b="1" i="1" smtClean="0">
                <a:solidFill>
                  <a:srgbClr val="FF0000"/>
                </a:solidFill>
                <a:latin typeface="Arial Unicode MS" pitchFamily="50" charset="-128"/>
                <a:ea typeface="Arial Unicode MS" pitchFamily="50" charset="-128"/>
                <a:cs typeface="Arial Unicode MS" pitchFamily="50" charset="-128"/>
              </a:rPr>
              <a:t>vĩ mô trong nước</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21</a:t>
            </a:fld>
            <a:endParaRPr lang="en-US" altLang="ja-JP"/>
          </a:p>
        </p:txBody>
      </p:sp>
      <p:grpSp>
        <p:nvGrpSpPr>
          <p:cNvPr id="20" name="Group 19"/>
          <p:cNvGrpSpPr/>
          <p:nvPr/>
        </p:nvGrpSpPr>
        <p:grpSpPr>
          <a:xfrm>
            <a:off x="647700" y="1790700"/>
            <a:ext cx="8610600" cy="3276600"/>
            <a:chOff x="228600" y="1600200"/>
            <a:chExt cx="8610600" cy="3276600"/>
          </a:xfrm>
        </p:grpSpPr>
        <p:pic>
          <p:nvPicPr>
            <p:cNvPr id="21" name="Picture 20" descr="http://www.gocnhinalan.com/wp-content/uploads/2011/09/gdp.jpg"/>
            <p:cNvPicPr>
              <a:picLocks noChangeAspect="1" noChangeArrowheads="1"/>
            </p:cNvPicPr>
            <p:nvPr/>
          </p:nvPicPr>
          <p:blipFill>
            <a:blip r:embed="rId2" cstate="print"/>
            <a:srcRect/>
            <a:stretch>
              <a:fillRect/>
            </a:stretch>
          </p:blipFill>
          <p:spPr bwMode="auto">
            <a:xfrm>
              <a:off x="228600" y="1752600"/>
              <a:ext cx="2714625" cy="2437621"/>
            </a:xfrm>
            <a:prstGeom prst="rect">
              <a:avLst/>
            </a:prstGeom>
            <a:noFill/>
          </p:spPr>
        </p:pic>
        <p:grpSp>
          <p:nvGrpSpPr>
            <p:cNvPr id="22" name="Group 21"/>
            <p:cNvGrpSpPr/>
            <p:nvPr/>
          </p:nvGrpSpPr>
          <p:grpSpPr>
            <a:xfrm>
              <a:off x="3048000" y="1600200"/>
              <a:ext cx="5791200" cy="3276600"/>
              <a:chOff x="3048000" y="1600200"/>
              <a:chExt cx="5791200" cy="3276600"/>
            </a:xfrm>
          </p:grpSpPr>
          <p:sp>
            <p:nvSpPr>
              <p:cNvPr id="23" name="Rectangle 22"/>
              <p:cNvSpPr/>
              <p:nvPr/>
            </p:nvSpPr>
            <p:spPr>
              <a:xfrm>
                <a:off x="4343400" y="1600200"/>
                <a:ext cx="4495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vi-VN" sz="2400" dirty="0" smtClean="0">
                    <a:latin typeface="Times New Roman" pitchFamily="18" charset="0"/>
                    <a:cs typeface="Times New Roman" pitchFamily="18" charset="0"/>
                  </a:rPr>
                  <a:t>là số đo tổng sản phẩm hàng hóa và dịch vụ của nền kinh tế.</a:t>
                </a:r>
                <a:endParaRPr lang="en-US" sz="2400" dirty="0">
                  <a:latin typeface="Times New Roman" pitchFamily="18" charset="0"/>
                  <a:cs typeface="Times New Roman" pitchFamily="18" charset="0"/>
                </a:endParaRPr>
              </a:p>
            </p:txBody>
          </p:sp>
          <p:sp>
            <p:nvSpPr>
              <p:cNvPr id="24" name="Rectangle 23"/>
              <p:cNvSpPr/>
              <p:nvPr/>
            </p:nvSpPr>
            <p:spPr>
              <a:xfrm>
                <a:off x="4343400" y="3276600"/>
                <a:ext cx="44958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400" dirty="0" err="1" smtClean="0">
                    <a:latin typeface="Times New Roman" pitchFamily="18" charset="0"/>
                    <a:cs typeface="Times New Roman" pitchFamily="18" charset="0"/>
                  </a:rPr>
                  <a:t>tăng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trưởng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nhanh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ám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chỉ</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sự</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tăng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trưởng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của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nền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kinh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tế</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với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cơ</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hội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tốt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cho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một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doanh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nghiệp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tăng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doanh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số</a:t>
                </a:r>
                <a:endParaRPr lang="en-US" sz="2400" dirty="0">
                  <a:latin typeface="Times New Roman" pitchFamily="18" charset="0"/>
                  <a:cs typeface="Times New Roman" pitchFamily="18" charset="0"/>
                </a:endParaRPr>
              </a:p>
            </p:txBody>
          </p:sp>
          <p:sp>
            <p:nvSpPr>
              <p:cNvPr id="25" name="Notched Right Arrow 24"/>
              <p:cNvSpPr/>
              <p:nvPr/>
            </p:nvSpPr>
            <p:spPr>
              <a:xfrm>
                <a:off x="3048000" y="2590800"/>
                <a:ext cx="685800" cy="5334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4206131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675131"/>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a:t>
            </a:r>
            <a:r>
              <a:rPr lang="en-US" altLang="ja-JP" sz="2400" b="1" i="1" smtClean="0">
                <a:solidFill>
                  <a:srgbClr val="FF0000"/>
                </a:solidFill>
                <a:latin typeface="Arial Unicode MS" pitchFamily="50" charset="-128"/>
                <a:ea typeface="Arial Unicode MS" pitchFamily="50" charset="-128"/>
                <a:cs typeface="Arial Unicode MS" pitchFamily="50" charset="-128"/>
              </a:rPr>
              <a:t>vĩ mô trong nước</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22</a:t>
            </a:fld>
            <a:endParaRPr lang="en-US" altLang="ja-JP"/>
          </a:p>
        </p:txBody>
      </p:sp>
      <p:grpSp>
        <p:nvGrpSpPr>
          <p:cNvPr id="13" name="Group 12"/>
          <p:cNvGrpSpPr/>
          <p:nvPr/>
        </p:nvGrpSpPr>
        <p:grpSpPr>
          <a:xfrm>
            <a:off x="723325" y="1687235"/>
            <a:ext cx="7876972" cy="4219295"/>
            <a:chOff x="457200" y="1220274"/>
            <a:chExt cx="8348125" cy="4570926"/>
          </a:xfrm>
        </p:grpSpPr>
        <p:pic>
          <p:nvPicPr>
            <p:cNvPr id="14" name="Picture 13" descr="http://tintucimg.vnanet.vn/2012/05/23/16/44/unemployment9.jpg"/>
            <p:cNvPicPr>
              <a:picLocks noChangeAspect="1" noChangeArrowheads="1"/>
            </p:cNvPicPr>
            <p:nvPr/>
          </p:nvPicPr>
          <p:blipFill>
            <a:blip r:embed="rId2" cstate="print"/>
            <a:srcRect/>
            <a:stretch>
              <a:fillRect/>
            </a:stretch>
          </p:blipFill>
          <p:spPr bwMode="auto">
            <a:xfrm rot="1063326">
              <a:off x="5363777" y="1220274"/>
              <a:ext cx="3441548" cy="2761726"/>
            </a:xfrm>
            <a:prstGeom prst="rect">
              <a:avLst/>
            </a:prstGeom>
            <a:noFill/>
          </p:spPr>
        </p:pic>
        <p:graphicFrame>
          <p:nvGraphicFramePr>
            <p:cNvPr id="15" name="Diagram 14"/>
            <p:cNvGraphicFramePr/>
            <p:nvPr/>
          </p:nvGraphicFramePr>
          <p:xfrm>
            <a:off x="457200" y="1752600"/>
            <a:ext cx="62484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Tree>
    <p:extLst>
      <p:ext uri="{BB962C8B-B14F-4D97-AF65-F5344CB8AC3E}">
        <p14:creationId xmlns:p14="http://schemas.microsoft.com/office/powerpoint/2010/main" val="26573074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675131"/>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a:t>
            </a:r>
            <a:r>
              <a:rPr lang="en-US" altLang="ja-JP" sz="2400" b="1" i="1" smtClean="0">
                <a:solidFill>
                  <a:srgbClr val="FF0000"/>
                </a:solidFill>
                <a:latin typeface="Arial Unicode MS" pitchFamily="50" charset="-128"/>
                <a:ea typeface="Arial Unicode MS" pitchFamily="50" charset="-128"/>
                <a:cs typeface="Arial Unicode MS" pitchFamily="50" charset="-128"/>
              </a:rPr>
              <a:t>vĩ mô trong nước</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23</a:t>
            </a:fld>
            <a:endParaRPr lang="en-US" altLang="ja-JP"/>
          </a:p>
        </p:txBody>
      </p:sp>
      <p:grpSp>
        <p:nvGrpSpPr>
          <p:cNvPr id="10" name="Group 9"/>
          <p:cNvGrpSpPr/>
          <p:nvPr/>
        </p:nvGrpSpPr>
        <p:grpSpPr>
          <a:xfrm>
            <a:off x="1162564" y="1455441"/>
            <a:ext cx="6697317" cy="4269259"/>
            <a:chOff x="2286000" y="1371600"/>
            <a:chExt cx="7696200" cy="5334000"/>
          </a:xfrm>
        </p:grpSpPr>
        <p:pic>
          <p:nvPicPr>
            <p:cNvPr id="11" name="Picture 10" descr="C:\Users\Administrator\Desktop\11.jpg"/>
            <p:cNvPicPr>
              <a:picLocks noChangeAspect="1" noChangeArrowheads="1"/>
            </p:cNvPicPr>
            <p:nvPr/>
          </p:nvPicPr>
          <p:blipFill>
            <a:blip r:embed="rId2" cstate="print"/>
            <a:srcRect/>
            <a:stretch>
              <a:fillRect/>
            </a:stretch>
          </p:blipFill>
          <p:spPr bwMode="auto">
            <a:xfrm>
              <a:off x="2286000" y="1371600"/>
              <a:ext cx="7696200" cy="5334000"/>
            </a:xfrm>
            <a:prstGeom prst="rect">
              <a:avLst/>
            </a:prstGeom>
            <a:noFill/>
          </p:spPr>
        </p:pic>
        <p:sp>
          <p:nvSpPr>
            <p:cNvPr id="12" name="TextBox 6"/>
            <p:cNvSpPr txBox="1"/>
            <p:nvPr/>
          </p:nvSpPr>
          <p:spPr>
            <a:xfrm rot="21260880">
              <a:off x="4116755" y="2494985"/>
              <a:ext cx="4384927" cy="807524"/>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lvl="1"/>
              <a:r>
                <a:rPr lang="en-US" dirty="0" err="1" smtClean="0">
                  <a:solidFill>
                    <a:schemeClr val="tx2">
                      <a:lumMod val="50000"/>
                    </a:schemeClr>
                  </a:solidFill>
                  <a:latin typeface="Times New Roman" pitchFamily="18" charset="0"/>
                  <a:cs typeface="Times New Roman" pitchFamily="18" charset="0"/>
                </a:rPr>
                <a:t>Lạm</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phát</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là</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tỉ</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lệ</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gia</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tăng</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mức</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giá</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chung</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của</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nền</a:t>
              </a:r>
              <a:r>
                <a:rPr lang="en-US" dirty="0" smtClean="0">
                  <a:solidFill>
                    <a:schemeClr val="tx2">
                      <a:lumMod val="50000"/>
                    </a:schemeClr>
                  </a:solidFill>
                  <a:latin typeface="Times New Roman" pitchFamily="18" charset="0"/>
                  <a:cs typeface="Times New Roman" pitchFamily="18" charset="0"/>
                </a:rPr>
                <a:t> </a:t>
              </a:r>
              <a:r>
                <a:rPr lang="en-US" err="1" smtClean="0">
                  <a:solidFill>
                    <a:schemeClr val="tx2">
                      <a:lumMod val="50000"/>
                    </a:schemeClr>
                  </a:solidFill>
                  <a:latin typeface="Times New Roman" pitchFamily="18" charset="0"/>
                  <a:cs typeface="Times New Roman" pitchFamily="18" charset="0"/>
                </a:rPr>
                <a:t>kinh</a:t>
              </a:r>
              <a:r>
                <a:rPr lang="en-US" smtClean="0">
                  <a:solidFill>
                    <a:schemeClr val="tx2">
                      <a:lumMod val="50000"/>
                    </a:schemeClr>
                  </a:solidFill>
                  <a:latin typeface="Times New Roman" pitchFamily="18" charset="0"/>
                  <a:cs typeface="Times New Roman" pitchFamily="18" charset="0"/>
                </a:rPr>
                <a:t> tế.</a:t>
              </a:r>
              <a:endParaRPr lang="en-US" dirty="0" smtClean="0">
                <a:solidFill>
                  <a:schemeClr val="tx2">
                    <a:lumMod val="50000"/>
                  </a:schemeClr>
                </a:solidFill>
                <a:latin typeface="Times New Roman" pitchFamily="18" charset="0"/>
                <a:cs typeface="Times New Roman" pitchFamily="18" charset="0"/>
              </a:endParaRPr>
            </a:p>
          </p:txBody>
        </p:sp>
        <p:sp>
          <p:nvSpPr>
            <p:cNvPr id="16" name="TextBox 7"/>
            <p:cNvSpPr txBox="1"/>
            <p:nvPr/>
          </p:nvSpPr>
          <p:spPr>
            <a:xfrm rot="21229089">
              <a:off x="4729211" y="3261276"/>
              <a:ext cx="4408811" cy="807524"/>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lvl="1"/>
              <a:r>
                <a:rPr lang="en-US" dirty="0" err="1" smtClean="0">
                  <a:solidFill>
                    <a:schemeClr val="tx2">
                      <a:lumMod val="50000"/>
                    </a:schemeClr>
                  </a:solidFill>
                  <a:latin typeface="Times New Roman" pitchFamily="18" charset="0"/>
                  <a:cs typeface="Times New Roman" pitchFamily="18" charset="0"/>
                </a:rPr>
                <a:t>Tỉ</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lệ</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lạm</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phát</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cao</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thường</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đi</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cùng</a:t>
              </a:r>
              <a:endParaRPr lang="en-US" dirty="0" smtClean="0">
                <a:solidFill>
                  <a:schemeClr val="tx2">
                    <a:lumMod val="50000"/>
                  </a:schemeClr>
                </a:solidFill>
                <a:latin typeface="Times New Roman" pitchFamily="18" charset="0"/>
                <a:cs typeface="Times New Roman" pitchFamily="18" charset="0"/>
              </a:endParaRPr>
            </a:p>
            <a:p>
              <a:pPr marL="0" lvl="1"/>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với</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nền</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kinh</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tế</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quá</a:t>
              </a:r>
              <a:r>
                <a:rPr lang="en-US" dirty="0" smtClean="0">
                  <a:solidFill>
                    <a:schemeClr val="tx2">
                      <a:lumMod val="50000"/>
                    </a:schemeClr>
                  </a:solidFill>
                  <a:latin typeface="Times New Roman" pitchFamily="18" charset="0"/>
                  <a:cs typeface="Times New Roman" pitchFamily="18" charset="0"/>
                </a:rPr>
                <a:t> </a:t>
              </a:r>
              <a:r>
                <a:rPr lang="en-US" err="1" smtClean="0">
                  <a:solidFill>
                    <a:schemeClr val="tx2">
                      <a:lumMod val="50000"/>
                    </a:schemeClr>
                  </a:solidFill>
                  <a:latin typeface="Times New Roman" pitchFamily="18" charset="0"/>
                  <a:cs typeface="Times New Roman" pitchFamily="18" charset="0"/>
                </a:rPr>
                <a:t>nóng</a:t>
              </a:r>
              <a:r>
                <a:rPr lang="en-US" smtClean="0">
                  <a:solidFill>
                    <a:schemeClr val="tx2">
                      <a:lumMod val="50000"/>
                    </a:schemeClr>
                  </a:solidFill>
                  <a:latin typeface="Times New Roman" pitchFamily="18" charset="0"/>
                  <a:cs typeface="Times New Roman" pitchFamily="18" charset="0"/>
                </a:rPr>
                <a:t>”</a:t>
              </a:r>
              <a:endParaRPr lang="en-US" dirty="0" smtClean="0">
                <a:solidFill>
                  <a:schemeClr val="tx2">
                    <a:lumMod val="50000"/>
                  </a:schemeClr>
                </a:solidFill>
                <a:latin typeface="Times New Roman" pitchFamily="18" charset="0"/>
                <a:cs typeface="Times New Roman" pitchFamily="18" charset="0"/>
              </a:endParaRPr>
            </a:p>
          </p:txBody>
        </p:sp>
        <p:sp>
          <p:nvSpPr>
            <p:cNvPr id="17" name="TextBox 8"/>
            <p:cNvSpPr txBox="1"/>
            <p:nvPr/>
          </p:nvSpPr>
          <p:spPr>
            <a:xfrm rot="21271001">
              <a:off x="4406218" y="4084821"/>
              <a:ext cx="4677901" cy="1672728"/>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lvl="1">
                <a:lnSpc>
                  <a:spcPct val="150000"/>
                </a:lnSpc>
              </a:pPr>
              <a:r>
                <a:rPr lang="en-US" dirty="0" err="1" smtClean="0">
                  <a:solidFill>
                    <a:schemeClr val="tx2">
                      <a:lumMod val="50000"/>
                    </a:schemeClr>
                  </a:solidFill>
                  <a:latin typeface="Times New Roman" pitchFamily="18" charset="0"/>
                  <a:cs typeface="Times New Roman" pitchFamily="18" charset="0"/>
                </a:rPr>
                <a:t>Hoạt</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động</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SXKDcủa</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các</a:t>
              </a:r>
              <a:r>
                <a:rPr lang="en-US" dirty="0" smtClean="0">
                  <a:solidFill>
                    <a:schemeClr val="tx2">
                      <a:lumMod val="50000"/>
                    </a:schemeClr>
                  </a:solidFill>
                  <a:latin typeface="Times New Roman" pitchFamily="18" charset="0"/>
                  <a:cs typeface="Times New Roman" pitchFamily="18" charset="0"/>
                </a:rPr>
                <a:t> DN </a:t>
              </a:r>
              <a:r>
                <a:rPr lang="en-US" dirty="0" err="1" smtClean="0">
                  <a:solidFill>
                    <a:schemeClr val="tx2">
                      <a:lumMod val="50000"/>
                    </a:schemeClr>
                  </a:solidFill>
                  <a:latin typeface="Times New Roman" pitchFamily="18" charset="0"/>
                  <a:cs typeface="Times New Roman" pitchFamily="18" charset="0"/>
                </a:rPr>
                <a:t>chịu</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tác</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động</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trực</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tiếp</a:t>
              </a:r>
              <a:r>
                <a:rPr lang="en-US" dirty="0" smtClean="0">
                  <a:solidFill>
                    <a:schemeClr val="tx2">
                      <a:lumMod val="50000"/>
                    </a:schemeClr>
                  </a:solidFill>
                  <a:latin typeface="Times New Roman" pitchFamily="18" charset="0"/>
                  <a:cs typeface="Times New Roman" pitchFamily="18" charset="0"/>
                </a:rPr>
                <a:t> &amp; </a:t>
              </a:r>
              <a:r>
                <a:rPr lang="en-US" dirty="0" err="1" smtClean="0">
                  <a:solidFill>
                    <a:schemeClr val="tx2">
                      <a:lumMod val="50000"/>
                    </a:schemeClr>
                  </a:solidFill>
                  <a:latin typeface="Times New Roman" pitchFamily="18" charset="0"/>
                  <a:cs typeface="Times New Roman" pitchFamily="18" charset="0"/>
                </a:rPr>
                <a:t>gián</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tiếp</a:t>
              </a:r>
              <a:r>
                <a:rPr lang="en-US" dirty="0" smtClean="0">
                  <a:solidFill>
                    <a:schemeClr val="tx2">
                      <a:lumMod val="50000"/>
                    </a:schemeClr>
                  </a:solidFill>
                  <a:latin typeface="Times New Roman" pitchFamily="18" charset="0"/>
                  <a:cs typeface="Times New Roman" pitchFamily="18" charset="0"/>
                </a:rPr>
                <a:t> ở </a:t>
              </a:r>
              <a:r>
                <a:rPr lang="en-US" dirty="0" err="1" smtClean="0">
                  <a:solidFill>
                    <a:schemeClr val="tx2">
                      <a:lumMod val="50000"/>
                    </a:schemeClr>
                  </a:solidFill>
                  <a:latin typeface="Times New Roman" pitchFamily="18" charset="0"/>
                  <a:cs typeface="Times New Roman" pitchFamily="18" charset="0"/>
                </a:rPr>
                <a:t>các</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mức</a:t>
              </a:r>
              <a:r>
                <a:rPr lang="en-US" dirty="0" smtClean="0">
                  <a:solidFill>
                    <a:schemeClr val="tx2">
                      <a:lumMod val="50000"/>
                    </a:schemeClr>
                  </a:solidFill>
                  <a:latin typeface="Times New Roman" pitchFamily="18" charset="0"/>
                  <a:cs typeface="Times New Roman" pitchFamily="18" charset="0"/>
                </a:rPr>
                <a:t> </a:t>
              </a:r>
              <a:r>
                <a:rPr lang="en-US" dirty="0" err="1" smtClean="0">
                  <a:solidFill>
                    <a:schemeClr val="tx2">
                      <a:lumMod val="50000"/>
                    </a:schemeClr>
                  </a:solidFill>
                  <a:latin typeface="Times New Roman" pitchFamily="18" charset="0"/>
                  <a:cs typeface="Times New Roman" pitchFamily="18" charset="0"/>
                </a:rPr>
                <a:t>độ</a:t>
              </a:r>
              <a:r>
                <a:rPr lang="en-US" dirty="0" smtClean="0">
                  <a:solidFill>
                    <a:schemeClr val="tx2">
                      <a:lumMod val="50000"/>
                    </a:schemeClr>
                  </a:solidFill>
                  <a:latin typeface="Times New Roman" pitchFamily="18" charset="0"/>
                  <a:cs typeface="Times New Roman" pitchFamily="18" charset="0"/>
                </a:rPr>
                <a:t> </a:t>
              </a:r>
              <a:r>
                <a:rPr lang="en-US" err="1" smtClean="0">
                  <a:solidFill>
                    <a:schemeClr val="tx2">
                      <a:lumMod val="50000"/>
                    </a:schemeClr>
                  </a:solidFill>
                  <a:latin typeface="Times New Roman" pitchFamily="18" charset="0"/>
                  <a:cs typeface="Times New Roman" pitchFamily="18" charset="0"/>
                </a:rPr>
                <a:t>khác</a:t>
              </a:r>
              <a:r>
                <a:rPr lang="en-US" smtClean="0">
                  <a:solidFill>
                    <a:schemeClr val="tx2">
                      <a:lumMod val="50000"/>
                    </a:schemeClr>
                  </a:solidFill>
                  <a:latin typeface="Times New Roman" pitchFamily="18" charset="0"/>
                  <a:cs typeface="Times New Roman" pitchFamily="18" charset="0"/>
                </a:rPr>
                <a:t> nhau bởi lạm phát.</a:t>
              </a:r>
              <a:endParaRPr lang="en-US" dirty="0" smtClean="0">
                <a:solidFill>
                  <a:schemeClr val="tx2">
                    <a:lumMod val="50000"/>
                  </a:schemeClr>
                </a:solidFill>
                <a:latin typeface="Times New Roman" pitchFamily="18" charset="0"/>
                <a:cs typeface="Times New Roman" pitchFamily="18" charset="0"/>
              </a:endParaRPr>
            </a:p>
          </p:txBody>
        </p:sp>
      </p:grpSp>
      <p:pic>
        <p:nvPicPr>
          <p:cNvPr id="18" name="Picture 17" descr="http://t3.gstatic.com/images?q=tbn:ANd9GcSW3aqPGJS4DkaZ2yL7AfvPr_oPKYgMYGHrLWABZ6Nuk_58QLZY"/>
          <p:cNvPicPr>
            <a:picLocks noChangeAspect="1" noChangeArrowheads="1"/>
          </p:cNvPicPr>
          <p:nvPr/>
        </p:nvPicPr>
        <p:blipFill>
          <a:blip r:embed="rId3" cstate="print"/>
          <a:srcRect/>
          <a:stretch>
            <a:fillRect/>
          </a:stretch>
        </p:blipFill>
        <p:spPr bwMode="auto">
          <a:xfrm rot="1030309">
            <a:off x="6593708" y="1639876"/>
            <a:ext cx="2532348" cy="1697025"/>
          </a:xfrm>
          <a:prstGeom prst="rect">
            <a:avLst/>
          </a:prstGeom>
          <a:ln>
            <a:noFill/>
          </a:ln>
          <a:effectLst>
            <a:softEdge rad="112500"/>
          </a:effectLst>
        </p:spPr>
      </p:pic>
    </p:spTree>
    <p:extLst>
      <p:ext uri="{BB962C8B-B14F-4D97-AF65-F5344CB8AC3E}">
        <p14:creationId xmlns:p14="http://schemas.microsoft.com/office/powerpoint/2010/main" val="2456644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675131"/>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a:t>
            </a:r>
            <a:r>
              <a:rPr lang="en-US" altLang="ja-JP" sz="2400" b="1" i="1" smtClean="0">
                <a:solidFill>
                  <a:srgbClr val="FF0000"/>
                </a:solidFill>
                <a:latin typeface="Arial Unicode MS" pitchFamily="50" charset="-128"/>
                <a:ea typeface="Arial Unicode MS" pitchFamily="50" charset="-128"/>
                <a:cs typeface="Arial Unicode MS" pitchFamily="50" charset="-128"/>
              </a:rPr>
              <a:t>vĩ mô trong nước</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24</a:t>
            </a:fld>
            <a:endParaRPr lang="en-US" altLang="ja-JP"/>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3311" y="1349117"/>
            <a:ext cx="6320953" cy="4740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93239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675131"/>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a:t>
            </a:r>
            <a:r>
              <a:rPr lang="en-US" altLang="ja-JP" sz="2400" b="1" i="1" smtClean="0">
                <a:solidFill>
                  <a:srgbClr val="FF0000"/>
                </a:solidFill>
                <a:latin typeface="Arial Unicode MS" pitchFamily="50" charset="-128"/>
                <a:ea typeface="Arial Unicode MS" pitchFamily="50" charset="-128"/>
                <a:cs typeface="Arial Unicode MS" pitchFamily="50" charset="-128"/>
              </a:rPr>
              <a:t>vĩ mô trong nước</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25</a:t>
            </a:fld>
            <a:endParaRPr lang="en-US" altLang="ja-JP"/>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74" y="1546826"/>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974" y="1546826"/>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062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1614245"/>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nền KT </a:t>
            </a:r>
            <a:r>
              <a:rPr lang="en-US" altLang="ja-JP" sz="2400" b="1" i="1" smtClean="0">
                <a:solidFill>
                  <a:srgbClr val="FF0000"/>
                </a:solidFill>
                <a:latin typeface="Arial Unicode MS" pitchFamily="50" charset="-128"/>
                <a:ea typeface="Arial Unicode MS" pitchFamily="50" charset="-128"/>
                <a:cs typeface="Arial Unicode MS" pitchFamily="50" charset="-128"/>
              </a:rPr>
              <a:t>vĩ mô trong nước</a:t>
            </a:r>
          </a:p>
          <a:p>
            <a:pPr marL="0" indent="0">
              <a:buNone/>
            </a:pPr>
            <a:r>
              <a:rPr lang="en-US" altLang="ja-JP" sz="2000" smtClean="0">
                <a:solidFill>
                  <a:srgbClr val="002060"/>
                </a:solidFill>
                <a:latin typeface="Arial Unicode MS" pitchFamily="50" charset="-128"/>
                <a:ea typeface="Arial Unicode MS" pitchFamily="50" charset="-128"/>
                <a:cs typeface="Arial Unicode MS" pitchFamily="50" charset="-128"/>
              </a:rPr>
              <a:t>Ngoài ra, nền KT vĩ mô trong nước còn chịu tác động của các yếu tố khác như: bội chi ngân sách, chính sách của Chính phủ, yếu tố tâm lý của các chủ thể nền kinh tế, …</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26</a:t>
            </a:fld>
            <a:endParaRPr lang="en-US" altLang="ja-JP"/>
          </a:p>
        </p:txBody>
      </p:sp>
      <p:grpSp>
        <p:nvGrpSpPr>
          <p:cNvPr id="8" name="Group 7"/>
          <p:cNvGrpSpPr/>
          <p:nvPr/>
        </p:nvGrpSpPr>
        <p:grpSpPr>
          <a:xfrm>
            <a:off x="838182" y="2421924"/>
            <a:ext cx="6057900" cy="3385802"/>
            <a:chOff x="228600" y="914400"/>
            <a:chExt cx="8686800" cy="4974230"/>
          </a:xfrm>
        </p:grpSpPr>
        <p:pic>
          <p:nvPicPr>
            <p:cNvPr id="9" name="Picture 8" descr="http://2.bp.blogspot.com/_T9Nh65MTx9o/SQi4fVcuZrI/AAAAAAAABNU/IZCLm7WwyLk/s320/consumer+confidence+sentiment.bmp"/>
            <p:cNvPicPr>
              <a:picLocks noChangeAspect="1" noChangeArrowheads="1"/>
            </p:cNvPicPr>
            <p:nvPr/>
          </p:nvPicPr>
          <p:blipFill>
            <a:blip r:embed="rId2" cstate="print"/>
            <a:srcRect/>
            <a:stretch>
              <a:fillRect/>
            </a:stretch>
          </p:blipFill>
          <p:spPr bwMode="auto">
            <a:xfrm>
              <a:off x="4572000" y="1676400"/>
              <a:ext cx="4343400" cy="4191000"/>
            </a:xfrm>
            <a:prstGeom prst="rect">
              <a:avLst/>
            </a:prstGeom>
            <a:noFill/>
          </p:spPr>
        </p:pic>
        <p:pic>
          <p:nvPicPr>
            <p:cNvPr id="10" name="Picture 9" descr="http://t2.gstatic.com/images?q=tbn:ANd9GcTzu-vCufCpLBbK6YIR_bAflszzBGMqsMGdc-8-6Vu7c8CoTIHjCw"/>
            <p:cNvPicPr>
              <a:picLocks noChangeAspect="1" noChangeArrowheads="1"/>
            </p:cNvPicPr>
            <p:nvPr/>
          </p:nvPicPr>
          <p:blipFill>
            <a:blip r:embed="rId3" cstate="print"/>
            <a:srcRect/>
            <a:stretch>
              <a:fillRect/>
            </a:stretch>
          </p:blipFill>
          <p:spPr bwMode="auto">
            <a:xfrm>
              <a:off x="228600" y="1676400"/>
              <a:ext cx="4373877" cy="4191000"/>
            </a:xfrm>
            <a:prstGeom prst="rect">
              <a:avLst/>
            </a:prstGeom>
            <a:noFill/>
          </p:spPr>
        </p:pic>
        <p:sp>
          <p:nvSpPr>
            <p:cNvPr id="11" name="Rectangle 10"/>
            <p:cNvSpPr/>
            <p:nvPr/>
          </p:nvSpPr>
          <p:spPr>
            <a:xfrm>
              <a:off x="1371600" y="4800601"/>
              <a:ext cx="6934200" cy="10880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lnSpc>
                  <a:spcPct val="150000"/>
                </a:lnSpc>
              </a:pPr>
              <a:r>
                <a:rPr lang="en-US" sz="1400" dirty="0" err="1" smtClean="0">
                  <a:solidFill>
                    <a:schemeClr val="tx2">
                      <a:lumMod val="50000"/>
                    </a:schemeClr>
                  </a:solidFill>
                  <a:latin typeface="Times New Roman" pitchFamily="18" charset="0"/>
                  <a:cs typeface="Times New Roman" pitchFamily="18" charset="0"/>
                </a:rPr>
                <a:t>Sự</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lạc</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quan</a:t>
              </a:r>
              <a:r>
                <a:rPr lang="en-US" sz="1400" dirty="0" smtClean="0">
                  <a:solidFill>
                    <a:schemeClr val="tx2">
                      <a:lumMod val="50000"/>
                    </a:schemeClr>
                  </a:solidFill>
                  <a:latin typeface="Times New Roman" pitchFamily="18" charset="0"/>
                  <a:cs typeface="Times New Roman" pitchFamily="18" charset="0"/>
                </a:rPr>
                <a:t>/bi </a:t>
              </a:r>
              <a:r>
                <a:rPr lang="en-US" sz="1400" dirty="0" err="1" smtClean="0">
                  <a:solidFill>
                    <a:schemeClr val="tx2">
                      <a:lumMod val="50000"/>
                    </a:schemeClr>
                  </a:solidFill>
                  <a:latin typeface="Times New Roman" pitchFamily="18" charset="0"/>
                  <a:cs typeface="Times New Roman" pitchFamily="18" charset="0"/>
                </a:rPr>
                <a:t>quan</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của</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người</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tiêu</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dùng</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và</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nhà</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sản</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xuất</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khi</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xem</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xét</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nền</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kinh</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tế</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sẽ</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quyết</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định</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đến</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sự</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vận</a:t>
              </a:r>
              <a:r>
                <a:rPr lang="en-US" sz="1400" dirty="0" smtClean="0">
                  <a:solidFill>
                    <a:schemeClr val="tx2">
                      <a:lumMod val="50000"/>
                    </a:schemeClr>
                  </a:solidFill>
                  <a:latin typeface="Times New Roman" pitchFamily="18" charset="0"/>
                  <a:cs typeface="Times New Roman" pitchFamily="18" charset="0"/>
                </a:rPr>
                <a:t> </a:t>
              </a:r>
              <a:r>
                <a:rPr lang="en-US" sz="1400" dirty="0" err="1" smtClean="0">
                  <a:solidFill>
                    <a:schemeClr val="tx2">
                      <a:lumMod val="50000"/>
                    </a:schemeClr>
                  </a:solidFill>
                  <a:latin typeface="Times New Roman" pitchFamily="18" charset="0"/>
                  <a:cs typeface="Times New Roman" pitchFamily="18" charset="0"/>
                </a:rPr>
                <a:t>hành</a:t>
              </a:r>
              <a:r>
                <a:rPr lang="en-US" sz="1400" dirty="0" smtClean="0">
                  <a:solidFill>
                    <a:schemeClr val="tx2">
                      <a:lumMod val="50000"/>
                    </a:schemeClr>
                  </a:solidFill>
                  <a:latin typeface="Times New Roman" pitchFamily="18" charset="0"/>
                  <a:cs typeface="Times New Roman" pitchFamily="18" charset="0"/>
                </a:rPr>
                <a:t> </a:t>
              </a:r>
              <a:r>
                <a:rPr lang="en-US" sz="1600" dirty="0" err="1" smtClean="0">
                  <a:solidFill>
                    <a:schemeClr val="tx2">
                      <a:lumMod val="50000"/>
                    </a:schemeClr>
                  </a:solidFill>
                  <a:latin typeface="Times New Roman" pitchFamily="18" charset="0"/>
                  <a:cs typeface="Times New Roman" pitchFamily="18" charset="0"/>
                </a:rPr>
                <a:t>nền</a:t>
              </a:r>
              <a:r>
                <a:rPr lang="en-US" sz="1600" dirty="0" smtClean="0">
                  <a:solidFill>
                    <a:schemeClr val="tx2">
                      <a:lumMod val="50000"/>
                    </a:schemeClr>
                  </a:solidFill>
                  <a:latin typeface="Times New Roman" pitchFamily="18" charset="0"/>
                  <a:cs typeface="Times New Roman" pitchFamily="18" charset="0"/>
                </a:rPr>
                <a:t> </a:t>
              </a:r>
              <a:r>
                <a:rPr lang="en-US" sz="1600" dirty="0" err="1" smtClean="0">
                  <a:solidFill>
                    <a:schemeClr val="tx2">
                      <a:lumMod val="50000"/>
                    </a:schemeClr>
                  </a:solidFill>
                  <a:latin typeface="Times New Roman" pitchFamily="18" charset="0"/>
                  <a:cs typeface="Times New Roman" pitchFamily="18" charset="0"/>
                </a:rPr>
                <a:t>kinh</a:t>
              </a:r>
              <a:r>
                <a:rPr lang="en-US" sz="1600" dirty="0" smtClean="0">
                  <a:solidFill>
                    <a:schemeClr val="tx2">
                      <a:lumMod val="50000"/>
                    </a:schemeClr>
                  </a:solidFill>
                  <a:latin typeface="Times New Roman" pitchFamily="18" charset="0"/>
                  <a:cs typeface="Times New Roman" pitchFamily="18" charset="0"/>
                </a:rPr>
                <a:t> </a:t>
              </a:r>
              <a:r>
                <a:rPr lang="en-US" sz="1600" dirty="0" err="1" smtClean="0">
                  <a:solidFill>
                    <a:schemeClr val="tx2">
                      <a:lumMod val="50000"/>
                    </a:schemeClr>
                  </a:solidFill>
                  <a:latin typeface="Times New Roman" pitchFamily="18" charset="0"/>
                  <a:cs typeface="Times New Roman" pitchFamily="18" charset="0"/>
                </a:rPr>
                <a:t>tế</a:t>
              </a:r>
              <a:endParaRPr lang="en-US" sz="1600" dirty="0" smtClean="0">
                <a:solidFill>
                  <a:schemeClr val="tx2">
                    <a:lumMod val="50000"/>
                  </a:schemeClr>
                </a:solidFill>
                <a:latin typeface="Times New Roman" pitchFamily="18" charset="0"/>
                <a:cs typeface="Times New Roman" pitchFamily="18" charset="0"/>
              </a:endParaRPr>
            </a:p>
          </p:txBody>
        </p:sp>
        <p:sp>
          <p:nvSpPr>
            <p:cNvPr id="12" name="TextBox 7"/>
            <p:cNvSpPr txBox="1"/>
            <p:nvPr/>
          </p:nvSpPr>
          <p:spPr>
            <a:xfrm>
              <a:off x="2971800" y="914400"/>
              <a:ext cx="3886200" cy="67825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2400" dirty="0" err="1" smtClean="0">
                  <a:solidFill>
                    <a:srgbClr val="FF0000"/>
                  </a:solidFill>
                  <a:latin typeface="Times New Roman" pitchFamily="18" charset="0"/>
                  <a:cs typeface="Times New Roman" pitchFamily="18" charset="0"/>
                </a:rPr>
                <a:t>Tâm</a:t>
              </a:r>
              <a:r>
                <a:rPr lang="en-US" sz="2400" dirty="0" smtClean="0">
                  <a:solidFill>
                    <a:srgbClr val="FF0000"/>
                  </a:solidFill>
                  <a:latin typeface="Times New Roman" pitchFamily="18" charset="0"/>
                  <a:cs typeface="Times New Roman" pitchFamily="18" charset="0"/>
                </a:rPr>
                <a:t> </a:t>
              </a:r>
              <a:r>
                <a:rPr lang="en-US" sz="2400" dirty="0" err="1" smtClean="0">
                  <a:solidFill>
                    <a:srgbClr val="FF0000"/>
                  </a:solidFill>
                  <a:latin typeface="Times New Roman" pitchFamily="18" charset="0"/>
                  <a:cs typeface="Times New Roman" pitchFamily="18" charset="0"/>
                </a:rPr>
                <a:t>lý</a:t>
              </a:r>
              <a:r>
                <a:rPr lang="en-US" sz="2400" dirty="0" smtClean="0">
                  <a:solidFill>
                    <a:srgbClr val="FF0000"/>
                  </a:solidFill>
                  <a:latin typeface="Times New Roman" pitchFamily="18" charset="0"/>
                  <a:cs typeface="Times New Roman" pitchFamily="18" charset="0"/>
                </a:rPr>
                <a:t>  (sentiment)</a:t>
              </a:r>
              <a:endParaRPr lang="en-US" sz="2400" dirty="0">
                <a:solidFill>
                  <a:srgbClr val="FF0000"/>
                </a:solidFill>
                <a:latin typeface="Times New Roman" pitchFamily="18" charset="0"/>
                <a:cs typeface="Times New Roman" pitchFamily="18" charset="0"/>
              </a:endParaRPr>
            </a:p>
          </p:txBody>
        </p:sp>
      </p:grpSp>
      <p:pic>
        <p:nvPicPr>
          <p:cNvPr id="13" name="Picture 12" descr="http://t2.gstatic.com/images?q=tbn:ANd9GcQVdqt2QOrthCyMS2oIwgjsztpYvajyctXC4sgq2L5aD443QsG_"/>
          <p:cNvPicPr>
            <a:picLocks noChangeAspect="1" noChangeArrowheads="1"/>
          </p:cNvPicPr>
          <p:nvPr/>
        </p:nvPicPr>
        <p:blipFill>
          <a:blip r:embed="rId4" cstate="print"/>
          <a:srcRect/>
          <a:stretch>
            <a:fillRect/>
          </a:stretch>
        </p:blipFill>
        <p:spPr bwMode="auto">
          <a:xfrm rot="20614739">
            <a:off x="7164910" y="3021681"/>
            <a:ext cx="2192114" cy="2527750"/>
          </a:xfrm>
          <a:prstGeom prst="rect">
            <a:avLst/>
          </a:prstGeom>
          <a:noFill/>
        </p:spPr>
      </p:pic>
      <p:sp>
        <p:nvSpPr>
          <p:cNvPr id="5" name="Rectangle 4"/>
          <p:cNvSpPr/>
          <p:nvPr/>
        </p:nvSpPr>
        <p:spPr>
          <a:xfrm>
            <a:off x="6808572" y="2157861"/>
            <a:ext cx="2904788" cy="1938992"/>
          </a:xfrm>
          <a:prstGeom prst="rect">
            <a:avLst/>
          </a:prstGeom>
        </p:spPr>
        <p:txBody>
          <a:bodyPr wrap="square">
            <a:spAutoFit/>
          </a:bodyPr>
          <a:lstStyle/>
          <a:p>
            <a:pPr lvl="1" algn="just">
              <a:lnSpc>
                <a:spcPct val="150000"/>
              </a:lnSpc>
            </a:pPr>
            <a:r>
              <a:rPr kumimoji="1" lang="en-US" sz="2000">
                <a:solidFill>
                  <a:srgbClr val="00B050"/>
                </a:solidFill>
                <a:latin typeface="Arial Unicode MS" pitchFamily="50" charset="-128"/>
                <a:ea typeface="Arial Unicode MS" pitchFamily="50" charset="-128"/>
                <a:cs typeface="Arial Unicode MS" pitchFamily="50" charset="-128"/>
              </a:rPr>
              <a:t>Nợ vay chính phủ gia tăng sẽ gây khó khăn cho vay vốn tư nhân và đầu tư</a:t>
            </a:r>
            <a:endParaRPr kumimoji="1" lang="en-US" sz="2000" dirty="0">
              <a:solidFill>
                <a:srgbClr val="00B050"/>
              </a:solidFill>
              <a:latin typeface="Arial Unicode MS" pitchFamily="50" charset="-128"/>
              <a:ea typeface="Arial Unicode MS" pitchFamily="50" charset="-128"/>
              <a:cs typeface="Arial Unicode MS" pitchFamily="50" charset="-128"/>
            </a:endParaRPr>
          </a:p>
        </p:txBody>
      </p:sp>
    </p:spTree>
    <p:extLst>
      <p:ext uri="{BB962C8B-B14F-4D97-AF65-F5344CB8AC3E}">
        <p14:creationId xmlns:p14="http://schemas.microsoft.com/office/powerpoint/2010/main" val="2109797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4"/>
            <a:ext cx="9108690" cy="749272"/>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smtClean="0">
                <a:solidFill>
                  <a:srgbClr val="FF0000"/>
                </a:solidFill>
                <a:latin typeface="Arial Unicode MS" pitchFamily="50" charset="-128"/>
                <a:ea typeface="Arial Unicode MS" pitchFamily="50" charset="-128"/>
                <a:cs typeface="Arial Unicode MS" pitchFamily="50" charset="-128"/>
              </a:rPr>
              <a:t>chính sách Chính phủ</a:t>
            </a:r>
          </a:p>
          <a:p>
            <a:pPr marL="0" indent="0">
              <a:buNone/>
            </a:pPr>
            <a:endParaRPr lang="en-US" altLang="ja-JP" sz="24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27</a:t>
            </a:fld>
            <a:endParaRPr lang="en-US" altLang="ja-JP"/>
          </a:p>
        </p:txBody>
      </p:sp>
      <p:graphicFrame>
        <p:nvGraphicFramePr>
          <p:cNvPr id="14" name="Diagram 13"/>
          <p:cNvGraphicFramePr/>
          <p:nvPr>
            <p:extLst>
              <p:ext uri="{D42A27DB-BD31-4B8C-83A1-F6EECF244321}">
                <p14:modId xmlns:p14="http://schemas.microsoft.com/office/powerpoint/2010/main" val="1233190613"/>
              </p:ext>
            </p:extLst>
          </p:nvPr>
        </p:nvGraphicFramePr>
        <p:xfrm>
          <a:off x="2218032" y="1359234"/>
          <a:ext cx="6233984" cy="4732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6935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4"/>
            <a:ext cx="9108690" cy="749272"/>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smtClean="0">
                <a:solidFill>
                  <a:srgbClr val="FF0000"/>
                </a:solidFill>
                <a:latin typeface="Arial Unicode MS" pitchFamily="50" charset="-128"/>
                <a:ea typeface="Arial Unicode MS" pitchFamily="50" charset="-128"/>
                <a:cs typeface="Arial Unicode MS" pitchFamily="50" charset="-128"/>
              </a:rPr>
              <a:t>chính sách Chính phủ</a:t>
            </a: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28</a:t>
            </a:fld>
            <a:endParaRPr lang="en-US" altLang="ja-JP"/>
          </a:p>
        </p:txBody>
      </p:sp>
      <p:grpSp>
        <p:nvGrpSpPr>
          <p:cNvPr id="5" name="Group 4"/>
          <p:cNvGrpSpPr/>
          <p:nvPr/>
        </p:nvGrpSpPr>
        <p:grpSpPr>
          <a:xfrm>
            <a:off x="339336" y="1546827"/>
            <a:ext cx="9144000" cy="3951930"/>
            <a:chOff x="450549" y="1546827"/>
            <a:chExt cx="9144000" cy="342900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549" y="154682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549" y="154682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46037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4"/>
            <a:ext cx="9108690" cy="749272"/>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a:solidFill>
                  <a:srgbClr val="FF0000"/>
                </a:solidFill>
                <a:latin typeface="Arial Unicode MS" pitchFamily="50" charset="-128"/>
                <a:ea typeface="Arial Unicode MS" pitchFamily="50" charset="-128"/>
                <a:cs typeface="Arial Unicode MS" pitchFamily="50" charset="-128"/>
              </a:rPr>
              <a:t>chính sách Chính phủ</a:t>
            </a:r>
            <a:endParaRPr lang="en-US" altLang="ja-JP" sz="2400" b="1" i="1" smtClean="0">
              <a:solidFill>
                <a:srgbClr val="FF0000"/>
              </a:solidFill>
              <a:latin typeface="Arial Unicode MS" pitchFamily="50" charset="-128"/>
              <a:ea typeface="Arial Unicode MS" pitchFamily="50" charset="-128"/>
              <a:cs typeface="Arial Unicode MS" pitchFamily="50" charset="-128"/>
            </a:endParaRPr>
          </a:p>
          <a:p>
            <a:pPr marL="0" indent="0">
              <a:buNone/>
            </a:pPr>
            <a:endParaRPr lang="en-US" altLang="ja-JP" sz="24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29</a:t>
            </a:fld>
            <a:endParaRPr lang="en-US" altLang="ja-JP"/>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4" y="134911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264" y="134911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descr="ff5f6_image001.jpg"/>
          <p:cNvPicPr/>
          <p:nvPr/>
        </p:nvPicPr>
        <p:blipFill>
          <a:blip r:embed="rId4" cstate="print"/>
          <a:stretch>
            <a:fillRect/>
          </a:stretch>
        </p:blipFill>
        <p:spPr>
          <a:xfrm>
            <a:off x="1580636" y="4794418"/>
            <a:ext cx="6302976" cy="1235679"/>
          </a:xfrm>
          <a:prstGeom prst="rect">
            <a:avLst/>
          </a:prstGeom>
        </p:spPr>
      </p:pic>
    </p:spTree>
    <p:extLst>
      <p:ext uri="{BB962C8B-B14F-4D97-AF65-F5344CB8AC3E}">
        <p14:creationId xmlns:p14="http://schemas.microsoft.com/office/powerpoint/2010/main" val="354465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90606"/>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1. Tổng Quan Về </a:t>
            </a:r>
            <a:r>
              <a:rPr lang="pt-BR" altLang="ja-JP" b="1">
                <a:solidFill>
                  <a:srgbClr val="FF0000"/>
                </a:solidFill>
                <a:latin typeface="Arial Unicode MS" pitchFamily="50" charset="-128"/>
                <a:ea typeface="Arial Unicode MS" pitchFamily="50" charset="-128"/>
                <a:cs typeface="Arial Unicode MS" pitchFamily="50" charset="-128"/>
              </a:rPr>
              <a:t>C</a:t>
            </a:r>
            <a:r>
              <a:rPr lang="pt-BR" altLang="ja-JP" b="1" smtClean="0">
                <a:solidFill>
                  <a:srgbClr val="FF0000"/>
                </a:solidFill>
                <a:latin typeface="Arial Unicode MS" pitchFamily="50" charset="-128"/>
                <a:ea typeface="Arial Unicode MS" pitchFamily="50" charset="-128"/>
                <a:cs typeface="Arial Unicode MS" pitchFamily="50" charset="-128"/>
              </a:rPr>
              <a:t>huỗi Thời Gian </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468676" y="708824"/>
            <a:ext cx="9108690" cy="5259490"/>
          </a:xfrm>
        </p:spPr>
        <p:txBody>
          <a:bodyPr/>
          <a:lstStyle/>
          <a:p>
            <a:pPr marL="0" indent="0">
              <a:buFont typeface="Wingdings 3" pitchFamily="18" charset="2"/>
              <a:buNone/>
            </a:pPr>
            <a:r>
              <a:rPr lang="en-US" altLang="ja-JP" sz="2400" b="1" smtClean="0">
                <a:solidFill>
                  <a:srgbClr val="00B0F0"/>
                </a:solidFill>
                <a:latin typeface="Arial Unicode MS" pitchFamily="50" charset="-128"/>
                <a:ea typeface="Arial Unicode MS" pitchFamily="50" charset="-128"/>
                <a:cs typeface="Arial Unicode MS" pitchFamily="50" charset="-128"/>
              </a:rPr>
              <a:t>Keyword: Time Series</a:t>
            </a:r>
            <a:endParaRPr lang="en-US" altLang="ja-JP" sz="24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a:t>
            </a:r>
            <a:r>
              <a:rPr lang="en-US" sz="2400">
                <a:solidFill>
                  <a:srgbClr val="002060"/>
                </a:solidFill>
                <a:latin typeface="Arial Unicode MS" pitchFamily="50" charset="-128"/>
                <a:ea typeface="Arial Unicode MS" pitchFamily="50" charset="-128"/>
                <a:cs typeface="Arial Unicode MS" pitchFamily="50" charset="-128"/>
              </a:rPr>
              <a:t>Chu</a:t>
            </a:r>
            <a:r>
              <a:rPr lang="x-none" sz="2400">
                <a:solidFill>
                  <a:srgbClr val="002060"/>
                </a:solidFill>
                <a:latin typeface="Arial Unicode MS" pitchFamily="50" charset="-128"/>
                <a:ea typeface="Arial Unicode MS" pitchFamily="50" charset="-128"/>
                <a:cs typeface="Arial Unicode MS" pitchFamily="50" charset="-128"/>
              </a:rPr>
              <a:t>ỗi các điểm dữ liệu t</a:t>
            </a:r>
            <a:r>
              <a:rPr lang="en-US" sz="2400">
                <a:solidFill>
                  <a:srgbClr val="002060"/>
                </a:solidFill>
                <a:latin typeface="Arial Unicode MS" pitchFamily="50" charset="-128"/>
                <a:ea typeface="Arial Unicode MS" pitchFamily="50" charset="-128"/>
                <a:cs typeface="Arial Unicode MS" pitchFamily="50" charset="-128"/>
              </a:rPr>
              <a:t>ại từng thời điểm li</a:t>
            </a:r>
            <a:r>
              <a:rPr lang="x-none" sz="2400">
                <a:solidFill>
                  <a:srgbClr val="002060"/>
                </a:solidFill>
                <a:latin typeface="Arial Unicode MS" pitchFamily="50" charset="-128"/>
                <a:ea typeface="Arial Unicode MS" pitchFamily="50" charset="-128"/>
                <a:cs typeface="Arial Unicode MS" pitchFamily="50" charset="-128"/>
              </a:rPr>
              <a:t>ền nhau theo một tần suất thời gian thống nhất</a:t>
            </a:r>
            <a:r>
              <a:rPr lang="x-none" sz="2400" smtClean="0">
                <a:solidFill>
                  <a:srgbClr val="002060"/>
                </a:solidFill>
                <a:latin typeface="Arial Unicode MS" pitchFamily="50" charset="-128"/>
                <a:ea typeface="Arial Unicode MS" pitchFamily="50" charset="-128"/>
                <a:cs typeface="Arial Unicode MS" pitchFamily="50" charset="-128"/>
              </a:rPr>
              <a:t>.</a:t>
            </a:r>
            <a:r>
              <a:rPr lang="en-US" sz="2400" smtClean="0">
                <a:solidFill>
                  <a:srgbClr val="002060"/>
                </a:solidFill>
                <a:latin typeface="Arial Unicode MS" pitchFamily="50" charset="-128"/>
                <a:ea typeface="Arial Unicode MS" pitchFamily="50" charset="-128"/>
                <a:cs typeface="Arial Unicode MS" pitchFamily="50" charset="-128"/>
              </a:rPr>
              <a:t> </a:t>
            </a:r>
            <a:r>
              <a:rPr lang="en-US" sz="2400" i="1" smtClean="0">
                <a:solidFill>
                  <a:srgbClr val="FF0000"/>
                </a:solidFill>
                <a:latin typeface="Arial Unicode MS" pitchFamily="50" charset="-128"/>
                <a:ea typeface="Arial Unicode MS" pitchFamily="50" charset="-128"/>
                <a:cs typeface="Arial Unicode MS" pitchFamily="50" charset="-128"/>
              </a:rPr>
              <a:t>VD: </a:t>
            </a:r>
            <a:r>
              <a:rPr lang="vi-VN" sz="2400" i="1">
                <a:solidFill>
                  <a:srgbClr val="FF0000"/>
                </a:solidFill>
                <a:latin typeface="Arial Unicode MS" pitchFamily="50" charset="-128"/>
                <a:ea typeface="Arial Unicode MS" pitchFamily="50" charset="-128"/>
                <a:cs typeface="Arial Unicode MS" pitchFamily="50" charset="-128"/>
              </a:rPr>
              <a:t>về chuỗi thời gian là giá đóng </a:t>
            </a:r>
            <a:r>
              <a:rPr lang="vi-VN" sz="2400" i="1">
                <a:solidFill>
                  <a:srgbClr val="FF0000"/>
                </a:solidFill>
                <a:latin typeface="Arial Unicode MS" pitchFamily="50" charset="-128"/>
                <a:ea typeface="Arial Unicode MS" pitchFamily="50" charset="-128"/>
                <a:cs typeface="Arial Unicode MS" pitchFamily="50" charset="-128"/>
              </a:rPr>
              <a:t>cửa </a:t>
            </a:r>
            <a:r>
              <a:rPr lang="vi-VN" sz="2400" i="1" smtClean="0">
                <a:solidFill>
                  <a:srgbClr val="FF0000"/>
                </a:solidFill>
                <a:latin typeface="Arial Unicode MS" pitchFamily="50" charset="-128"/>
                <a:ea typeface="Arial Unicode MS" pitchFamily="50" charset="-128"/>
                <a:cs typeface="Arial Unicode MS" pitchFamily="50" charset="-128"/>
              </a:rPr>
              <a:t>của</a:t>
            </a:r>
            <a:r>
              <a:rPr lang="en-US" sz="2400" i="1" smtClean="0">
                <a:solidFill>
                  <a:srgbClr val="FF0000"/>
                </a:solidFill>
                <a:latin typeface="Arial Unicode MS" pitchFamily="50" charset="-128"/>
                <a:ea typeface="Arial Unicode MS" pitchFamily="50" charset="-128"/>
                <a:cs typeface="Arial Unicode MS" pitchFamily="50" charset="-128"/>
              </a:rPr>
              <a:t> </a:t>
            </a:r>
            <a:r>
              <a:rPr lang="vi-VN" sz="2400" i="1" smtClean="0">
                <a:solidFill>
                  <a:srgbClr val="FF0000"/>
                </a:solidFill>
                <a:latin typeface="Arial Unicode MS" pitchFamily="50" charset="-128"/>
                <a:ea typeface="Arial Unicode MS" pitchFamily="50" charset="-128"/>
                <a:cs typeface="Arial Unicode MS" pitchFamily="50" charset="-128"/>
                <a:hlinkClick r:id="rId2" tooltip="Chỉ số trung bình công nghiệp Dow Jones"/>
              </a:rPr>
              <a:t>chỉ </a:t>
            </a:r>
            <a:r>
              <a:rPr lang="vi-VN" sz="2400" i="1">
                <a:solidFill>
                  <a:srgbClr val="FF0000"/>
                </a:solidFill>
                <a:latin typeface="Arial Unicode MS" pitchFamily="50" charset="-128"/>
                <a:ea typeface="Arial Unicode MS" pitchFamily="50" charset="-128"/>
                <a:cs typeface="Arial Unicode MS" pitchFamily="50" charset="-128"/>
                <a:hlinkClick r:id="rId2" tooltip="Chỉ số trung bình công nghiệp Dow Jones"/>
              </a:rPr>
              <a:t>số </a:t>
            </a:r>
            <a:r>
              <a:rPr lang="vi-VN" sz="2400" i="1">
                <a:solidFill>
                  <a:srgbClr val="FF0000"/>
                </a:solidFill>
                <a:latin typeface="Arial Unicode MS" pitchFamily="50" charset="-128"/>
                <a:ea typeface="Arial Unicode MS" pitchFamily="50" charset="-128"/>
                <a:cs typeface="Arial Unicode MS" pitchFamily="50" charset="-128"/>
                <a:hlinkClick r:id="rId2" tooltip="Chỉ số trung bình công nghiệp Dow Jones"/>
              </a:rPr>
              <a:t>Dow </a:t>
            </a:r>
            <a:r>
              <a:rPr lang="vi-VN" sz="2400" i="1" smtClean="0">
                <a:solidFill>
                  <a:srgbClr val="FF0000"/>
                </a:solidFill>
                <a:latin typeface="Arial Unicode MS" pitchFamily="50" charset="-128"/>
                <a:ea typeface="Arial Unicode MS" pitchFamily="50" charset="-128"/>
                <a:cs typeface="Arial Unicode MS" pitchFamily="50" charset="-128"/>
                <a:hlinkClick r:id="rId2" tooltip="Chỉ số trung bình công nghiệp Dow Jones"/>
              </a:rPr>
              <a:t>Jones</a:t>
            </a:r>
            <a:r>
              <a:rPr lang="en-US" sz="2400" i="1" smtClean="0">
                <a:solidFill>
                  <a:srgbClr val="FF0000"/>
                </a:solidFill>
                <a:latin typeface="Arial Unicode MS" pitchFamily="50" charset="-128"/>
                <a:ea typeface="Arial Unicode MS" pitchFamily="50" charset="-128"/>
                <a:cs typeface="Arial Unicode MS" pitchFamily="50" charset="-128"/>
              </a:rPr>
              <a:t>.</a:t>
            </a:r>
            <a:endParaRPr lang="en-US" sz="2400" i="1">
              <a:solidFill>
                <a:srgbClr val="FF0000"/>
              </a:solidFill>
              <a:latin typeface="Arial Unicode MS" pitchFamily="50" charset="-128"/>
              <a:ea typeface="Arial Unicode MS" pitchFamily="50" charset="-128"/>
              <a:cs typeface="Arial Unicode MS" pitchFamily="50" charset="-128"/>
            </a:endParaRPr>
          </a:p>
          <a:p>
            <a:pPr marL="0" indent="0" algn="just">
              <a:buNone/>
            </a:pPr>
            <a:endParaRPr lang="en-US" altLang="ja-JP" sz="2800" smtClean="0">
              <a:solidFill>
                <a:srgbClr val="002060"/>
              </a:solidFill>
              <a:latin typeface="Arial Unicode MS" pitchFamily="50" charset="-128"/>
              <a:ea typeface="Arial Unicode MS" pitchFamily="50" charset="-128"/>
              <a:cs typeface="Arial Unicode MS" pitchFamily="50" charset="-128"/>
            </a:endParaRPr>
          </a:p>
          <a:p>
            <a:pPr marL="0" indent="0" algn="just">
              <a:buNone/>
            </a:pPr>
            <a:endParaRPr lang="en-US" altLang="ja-JP" sz="2800">
              <a:solidFill>
                <a:srgbClr val="002060"/>
              </a:solidFill>
              <a:latin typeface="Arial Unicode MS" pitchFamily="50" charset="-128"/>
              <a:ea typeface="Arial Unicode MS" pitchFamily="50" charset="-128"/>
              <a:cs typeface="Arial Unicode MS" pitchFamily="50" charset="-128"/>
            </a:endParaRPr>
          </a:p>
          <a:p>
            <a:pPr marL="0" indent="0" algn="just">
              <a:buNone/>
            </a:pPr>
            <a:endParaRPr lang="en-US" altLang="ja-JP" sz="2800" smtClean="0">
              <a:solidFill>
                <a:srgbClr val="002060"/>
              </a:solidFill>
              <a:latin typeface="Arial Unicode MS" pitchFamily="50" charset="-128"/>
              <a:ea typeface="Arial Unicode MS" pitchFamily="50" charset="-128"/>
              <a:cs typeface="Arial Unicode MS" pitchFamily="50" charset="-128"/>
            </a:endParaRPr>
          </a:p>
          <a:p>
            <a:pPr marL="0" indent="0" algn="just">
              <a:buNone/>
            </a:pPr>
            <a:endParaRPr lang="ja-JP" altLang="ja-JP"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a:t>
            </a:r>
            <a:r>
              <a:rPr lang="x-none" sz="2400">
                <a:solidFill>
                  <a:srgbClr val="002060"/>
                </a:solidFill>
                <a:latin typeface="Arial Unicode MS" pitchFamily="50" charset="-128"/>
                <a:ea typeface="Arial Unicode MS" pitchFamily="50" charset="-128"/>
                <a:cs typeface="Arial Unicode MS" pitchFamily="50" charset="-128"/>
              </a:rPr>
              <a:t>Phân tích </a:t>
            </a:r>
            <a:r>
              <a:rPr lang="en-US" sz="2400">
                <a:solidFill>
                  <a:srgbClr val="002060"/>
                </a:solidFill>
                <a:latin typeface="Arial Unicode MS" pitchFamily="50" charset="-128"/>
                <a:ea typeface="Arial Unicode MS" pitchFamily="50" charset="-128"/>
                <a:cs typeface="Arial Unicode MS" pitchFamily="50" charset="-128"/>
              </a:rPr>
              <a:t>dữ liệu </a:t>
            </a:r>
            <a:r>
              <a:rPr lang="x-none" sz="2400" smtClean="0">
                <a:solidFill>
                  <a:srgbClr val="002060"/>
                </a:solidFill>
                <a:latin typeface="Arial Unicode MS" pitchFamily="50" charset="-128"/>
                <a:ea typeface="Arial Unicode MS" pitchFamily="50" charset="-128"/>
                <a:cs typeface="Arial Unicode MS" pitchFamily="50" charset="-128"/>
              </a:rPr>
              <a:t>chu</a:t>
            </a:r>
            <a:r>
              <a:rPr lang="en-US" sz="2400" smtClean="0">
                <a:solidFill>
                  <a:srgbClr val="002060"/>
                </a:solidFill>
                <a:latin typeface="Arial Unicode MS" pitchFamily="50" charset="-128"/>
                <a:ea typeface="Arial Unicode MS" pitchFamily="50" charset="-128"/>
                <a:cs typeface="Arial Unicode MS" pitchFamily="50" charset="-128"/>
              </a:rPr>
              <a:t>ỗ</a:t>
            </a:r>
            <a:r>
              <a:rPr lang="x-none" sz="2400" smtClean="0">
                <a:solidFill>
                  <a:srgbClr val="002060"/>
                </a:solidFill>
                <a:latin typeface="Arial Unicode MS" pitchFamily="50" charset="-128"/>
                <a:ea typeface="Arial Unicode MS" pitchFamily="50" charset="-128"/>
                <a:cs typeface="Arial Unicode MS" pitchFamily="50" charset="-128"/>
              </a:rPr>
              <a:t>i </a:t>
            </a:r>
            <a:r>
              <a:rPr lang="x-none" sz="2400">
                <a:solidFill>
                  <a:srgbClr val="002060"/>
                </a:solidFill>
                <a:latin typeface="Arial Unicode MS" pitchFamily="50" charset="-128"/>
                <a:ea typeface="Arial Unicode MS" pitchFamily="50" charset="-128"/>
                <a:cs typeface="Arial Unicode MS" pitchFamily="50" charset="-128"/>
              </a:rPr>
              <a:t>thời gian nh</a:t>
            </a:r>
            <a:r>
              <a:rPr lang="en-US" sz="2400">
                <a:solidFill>
                  <a:srgbClr val="002060"/>
                </a:solidFill>
                <a:latin typeface="Arial Unicode MS" pitchFamily="50" charset="-128"/>
                <a:ea typeface="Arial Unicode MS" pitchFamily="50" charset="-128"/>
                <a:cs typeface="Arial Unicode MS" pitchFamily="50" charset="-128"/>
              </a:rPr>
              <a:t>ằm tr</a:t>
            </a:r>
            <a:r>
              <a:rPr lang="x-none" sz="2400">
                <a:solidFill>
                  <a:srgbClr val="002060"/>
                </a:solidFill>
                <a:latin typeface="Arial Unicode MS" pitchFamily="50" charset="-128"/>
                <a:ea typeface="Arial Unicode MS" pitchFamily="50" charset="-128"/>
                <a:cs typeface="Arial Unicode MS" pitchFamily="50" charset="-128"/>
              </a:rPr>
              <a:t>ích xuất ra được các thuộc tính có ý nghĩa và các đặc điểm của dữ liệu</a:t>
            </a:r>
            <a:r>
              <a:rPr lang="en-US" sz="2400">
                <a:solidFill>
                  <a:srgbClr val="002060"/>
                </a:solidFill>
                <a:latin typeface="Arial Unicode MS" pitchFamily="50" charset="-128"/>
                <a:ea typeface="Arial Unicode MS" pitchFamily="50" charset="-128"/>
                <a:cs typeface="Arial Unicode MS" pitchFamily="50" charset="-128"/>
              </a:rPr>
              <a:t> =&gt; dự báo dự đoán theo mục </a:t>
            </a:r>
            <a:r>
              <a:rPr lang="en-US" sz="2400" smtClean="0">
                <a:solidFill>
                  <a:srgbClr val="002060"/>
                </a:solidFill>
                <a:latin typeface="Arial Unicode MS" pitchFamily="50" charset="-128"/>
                <a:ea typeface="Arial Unicode MS" pitchFamily="50" charset="-128"/>
                <a:cs typeface="Arial Unicode MS" pitchFamily="50" charset="-128"/>
              </a:rPr>
              <a:t>đích xác định. </a:t>
            </a:r>
            <a:r>
              <a:rPr lang="en-US" sz="2400" i="1" smtClean="0">
                <a:solidFill>
                  <a:srgbClr val="FF0000"/>
                </a:solidFill>
                <a:latin typeface="Arial Unicode MS" pitchFamily="50" charset="-128"/>
                <a:ea typeface="Arial Unicode MS" pitchFamily="50" charset="-128"/>
                <a:cs typeface="Arial Unicode MS" pitchFamily="50" charset="-128"/>
              </a:rPr>
              <a:t>VD: dự báo giá chứng khoán.</a:t>
            </a:r>
            <a:endParaRPr lang="en-US" sz="2400" i="1">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ja-JP"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a:t>
            </a:fld>
            <a:endParaRPr lang="en-US" altLang="ja-JP"/>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16" y="2414349"/>
            <a:ext cx="4683211" cy="2337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588634"/>
          </a:xfrm>
        </p:spPr>
        <p:txBody>
          <a:bodyPr/>
          <a:lstStyle/>
          <a:p>
            <a:pPr marL="0" indent="0">
              <a:buFont typeface="Wingdings 3" pitchFamily="18" charset="2"/>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smtClean="0">
                <a:solidFill>
                  <a:srgbClr val="FF0000"/>
                </a:solidFill>
                <a:latin typeface="Arial Unicode MS" pitchFamily="50" charset="-128"/>
                <a:ea typeface="Arial Unicode MS" pitchFamily="50" charset="-128"/>
                <a:cs typeface="Arial Unicode MS" pitchFamily="50" charset="-128"/>
              </a:rPr>
              <a:t>các cú sốc cung cầu</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30</a:t>
            </a:fld>
            <a:endParaRPr lang="en-US" altLang="ja-JP"/>
          </a:p>
        </p:txBody>
      </p:sp>
      <p:grpSp>
        <p:nvGrpSpPr>
          <p:cNvPr id="5" name="Group 4"/>
          <p:cNvGrpSpPr/>
          <p:nvPr/>
        </p:nvGrpSpPr>
        <p:grpSpPr>
          <a:xfrm>
            <a:off x="438187" y="1336758"/>
            <a:ext cx="9144000" cy="3457663"/>
            <a:chOff x="722398" y="1447971"/>
            <a:chExt cx="9144000" cy="342900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98" y="144797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398" y="144797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Subtitle 2"/>
          <p:cNvSpPr>
            <a:spLocks noGrp="1"/>
          </p:cNvSpPr>
          <p:nvPr/>
        </p:nvSpPr>
        <p:spPr bwMode="auto">
          <a:xfrm>
            <a:off x="981886" y="4813976"/>
            <a:ext cx="8229600" cy="1339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Wingdings" pitchFamily="2" charset="2"/>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eaLnBrk="1" fontAlgn="base" hangingPunct="1">
              <a:spcBef>
                <a:spcPct val="20000"/>
              </a:spcBef>
              <a:spcAft>
                <a:spcPct val="0"/>
              </a:spcAft>
              <a:buClr>
                <a:schemeClr val="tx1"/>
              </a:buClr>
              <a:buChar char="•"/>
              <a:defRPr sz="2000">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algn="l">
              <a:buFont typeface="Wingdings" pitchFamily="2" charset="2"/>
              <a:buChar char="v"/>
            </a:pPr>
            <a:r>
              <a:rPr kumimoji="1" lang="en-US" sz="2000" dirty="0" err="1">
                <a:solidFill>
                  <a:srgbClr val="002060"/>
                </a:solidFill>
                <a:latin typeface="Arial Unicode MS" pitchFamily="50" charset="-128"/>
                <a:ea typeface="Arial Unicode MS" pitchFamily="50" charset="-128"/>
                <a:cs typeface="Arial Unicode MS" pitchFamily="50" charset="-128"/>
              </a:rPr>
              <a:t>Chính</a:t>
            </a:r>
            <a:r>
              <a:rPr kumimoji="1" lang="en-US" sz="2000" dirty="0">
                <a:solidFill>
                  <a:srgbClr val="002060"/>
                </a:solidFill>
                <a:latin typeface="Arial Unicode MS" pitchFamily="50" charset="-128"/>
                <a:ea typeface="Arial Unicode MS" pitchFamily="50" charset="-128"/>
                <a:cs typeface="Arial Unicode MS" pitchFamily="50" charset="-128"/>
              </a:rPr>
              <a:t> </a:t>
            </a:r>
            <a:r>
              <a:rPr kumimoji="1" lang="en-US" sz="2000" dirty="0" err="1">
                <a:solidFill>
                  <a:srgbClr val="002060"/>
                </a:solidFill>
                <a:latin typeface="Arial Unicode MS" pitchFamily="50" charset="-128"/>
                <a:ea typeface="Arial Unicode MS" pitchFamily="50" charset="-128"/>
                <a:cs typeface="Arial Unicode MS" pitchFamily="50" charset="-128"/>
              </a:rPr>
              <a:t>sách</a:t>
            </a:r>
            <a:r>
              <a:rPr kumimoji="1" lang="en-US" sz="2000" dirty="0">
                <a:solidFill>
                  <a:srgbClr val="002060"/>
                </a:solidFill>
                <a:latin typeface="Arial Unicode MS" pitchFamily="50" charset="-128"/>
                <a:ea typeface="Arial Unicode MS" pitchFamily="50" charset="-128"/>
                <a:cs typeface="Arial Unicode MS" pitchFamily="50" charset="-128"/>
              </a:rPr>
              <a:t> </a:t>
            </a:r>
            <a:r>
              <a:rPr kumimoji="1" lang="en-US" sz="2000" dirty="0" err="1">
                <a:solidFill>
                  <a:srgbClr val="002060"/>
                </a:solidFill>
                <a:latin typeface="Arial Unicode MS" pitchFamily="50" charset="-128"/>
                <a:ea typeface="Arial Unicode MS" pitchFamily="50" charset="-128"/>
                <a:cs typeface="Arial Unicode MS" pitchFamily="50" charset="-128"/>
              </a:rPr>
              <a:t>phía</a:t>
            </a:r>
            <a:r>
              <a:rPr kumimoji="1" lang="en-US" sz="2000" dirty="0">
                <a:solidFill>
                  <a:srgbClr val="002060"/>
                </a:solidFill>
                <a:latin typeface="Arial Unicode MS" pitchFamily="50" charset="-128"/>
                <a:ea typeface="Arial Unicode MS" pitchFamily="50" charset="-128"/>
                <a:cs typeface="Arial Unicode MS" pitchFamily="50" charset="-128"/>
              </a:rPr>
              <a:t> </a:t>
            </a:r>
            <a:r>
              <a:rPr kumimoji="1" lang="en-US" sz="2000" dirty="0" err="1">
                <a:solidFill>
                  <a:srgbClr val="002060"/>
                </a:solidFill>
                <a:latin typeface="Arial Unicode MS" pitchFamily="50" charset="-128"/>
                <a:ea typeface="Arial Unicode MS" pitchFamily="50" charset="-128"/>
                <a:cs typeface="Arial Unicode MS" pitchFamily="50" charset="-128"/>
              </a:rPr>
              <a:t>cung</a:t>
            </a:r>
            <a:r>
              <a:rPr kumimoji="1" lang="en-US" sz="2000" dirty="0">
                <a:solidFill>
                  <a:srgbClr val="002060"/>
                </a:solidFill>
                <a:latin typeface="Arial Unicode MS" pitchFamily="50" charset="-128"/>
                <a:ea typeface="Arial Unicode MS" pitchFamily="50" charset="-128"/>
                <a:cs typeface="Arial Unicode MS" pitchFamily="50" charset="-128"/>
              </a:rPr>
              <a:t> hay </a:t>
            </a:r>
            <a:r>
              <a:rPr kumimoji="1" lang="en-US" sz="2000" dirty="0" err="1">
                <a:solidFill>
                  <a:srgbClr val="002060"/>
                </a:solidFill>
                <a:latin typeface="Arial Unicode MS" pitchFamily="50" charset="-128"/>
                <a:ea typeface="Arial Unicode MS" pitchFamily="50" charset="-128"/>
                <a:cs typeface="Arial Unicode MS" pitchFamily="50" charset="-128"/>
              </a:rPr>
              <a:t>được</a:t>
            </a:r>
            <a:r>
              <a:rPr kumimoji="1" lang="en-US" sz="2000" dirty="0">
                <a:solidFill>
                  <a:srgbClr val="002060"/>
                </a:solidFill>
                <a:latin typeface="Arial Unicode MS" pitchFamily="50" charset="-128"/>
                <a:ea typeface="Arial Unicode MS" pitchFamily="50" charset="-128"/>
                <a:cs typeface="Arial Unicode MS" pitchFamily="50" charset="-128"/>
              </a:rPr>
              <a:t> </a:t>
            </a:r>
            <a:r>
              <a:rPr kumimoji="1" lang="en-US" sz="2000" dirty="0" err="1">
                <a:solidFill>
                  <a:srgbClr val="002060"/>
                </a:solidFill>
                <a:latin typeface="Arial Unicode MS" pitchFamily="50" charset="-128"/>
                <a:ea typeface="Arial Unicode MS" pitchFamily="50" charset="-128"/>
                <a:cs typeface="Arial Unicode MS" pitchFamily="50" charset="-128"/>
              </a:rPr>
              <a:t>hiểu</a:t>
            </a:r>
            <a:r>
              <a:rPr kumimoji="1" lang="en-US" sz="2000" dirty="0">
                <a:solidFill>
                  <a:srgbClr val="002060"/>
                </a:solidFill>
                <a:latin typeface="Arial Unicode MS" pitchFamily="50" charset="-128"/>
                <a:ea typeface="Arial Unicode MS" pitchFamily="50" charset="-128"/>
                <a:cs typeface="Arial Unicode MS" pitchFamily="50" charset="-128"/>
              </a:rPr>
              <a:t> </a:t>
            </a:r>
            <a:r>
              <a:rPr kumimoji="1" lang="en-US" sz="2000" dirty="0" err="1">
                <a:solidFill>
                  <a:srgbClr val="002060"/>
                </a:solidFill>
                <a:latin typeface="Arial Unicode MS" pitchFamily="50" charset="-128"/>
                <a:ea typeface="Arial Unicode MS" pitchFamily="50" charset="-128"/>
                <a:cs typeface="Arial Unicode MS" pitchFamily="50" charset="-128"/>
              </a:rPr>
              <a:t>là</a:t>
            </a:r>
            <a:r>
              <a:rPr kumimoji="1" lang="en-US" sz="2000" dirty="0">
                <a:solidFill>
                  <a:srgbClr val="002060"/>
                </a:solidFill>
                <a:latin typeface="Arial Unicode MS" pitchFamily="50" charset="-128"/>
                <a:ea typeface="Arial Unicode MS" pitchFamily="50" charset="-128"/>
                <a:cs typeface="Arial Unicode MS" pitchFamily="50" charset="-128"/>
              </a:rPr>
              <a:t> </a:t>
            </a:r>
            <a:r>
              <a:rPr lang="en-US" sz="2000" i="1" dirty="0" err="1">
                <a:solidFill>
                  <a:srgbClr val="FF0000"/>
                </a:solidFill>
                <a:latin typeface="Times New Roman" pitchFamily="18" charset="0"/>
                <a:cs typeface="Times New Roman" pitchFamily="18" charset="0"/>
              </a:rPr>
              <a:t>Chính</a:t>
            </a:r>
            <a:r>
              <a:rPr lang="en-US" sz="2000" i="1" dirty="0">
                <a:solidFill>
                  <a:srgbClr val="FF0000"/>
                </a:solidFill>
                <a:latin typeface="Times New Roman" pitchFamily="18" charset="0"/>
                <a:cs typeface="Times New Roman" pitchFamily="18" charset="0"/>
              </a:rPr>
              <a:t> </a:t>
            </a:r>
            <a:r>
              <a:rPr lang="en-US" sz="2000" i="1" dirty="0" err="1">
                <a:solidFill>
                  <a:srgbClr val="FF0000"/>
                </a:solidFill>
                <a:latin typeface="Times New Roman" pitchFamily="18" charset="0"/>
                <a:cs typeface="Times New Roman" pitchFamily="18" charset="0"/>
              </a:rPr>
              <a:t>sách</a:t>
            </a:r>
            <a:r>
              <a:rPr lang="en-US" sz="2000" i="1" dirty="0">
                <a:solidFill>
                  <a:srgbClr val="FF0000"/>
                </a:solidFill>
                <a:latin typeface="Times New Roman" pitchFamily="18" charset="0"/>
                <a:cs typeface="Times New Roman" pitchFamily="18" charset="0"/>
              </a:rPr>
              <a:t> </a:t>
            </a:r>
            <a:r>
              <a:rPr lang="en-US" sz="2000" i="1" dirty="0" err="1">
                <a:solidFill>
                  <a:srgbClr val="FF0000"/>
                </a:solidFill>
                <a:latin typeface="Times New Roman" pitchFamily="18" charset="0"/>
                <a:cs typeface="Times New Roman" pitchFamily="18" charset="0"/>
              </a:rPr>
              <a:t>hạ</a:t>
            </a:r>
            <a:r>
              <a:rPr lang="en-US" sz="2000" i="1" dirty="0">
                <a:solidFill>
                  <a:srgbClr val="FF0000"/>
                </a:solidFill>
                <a:latin typeface="Times New Roman" pitchFamily="18" charset="0"/>
                <a:cs typeface="Times New Roman" pitchFamily="18" charset="0"/>
              </a:rPr>
              <a:t> </a:t>
            </a:r>
            <a:r>
              <a:rPr lang="en-US" sz="2000" i="1" dirty="0" err="1">
                <a:solidFill>
                  <a:srgbClr val="FF0000"/>
                </a:solidFill>
                <a:latin typeface="Times New Roman" pitchFamily="18" charset="0"/>
                <a:cs typeface="Times New Roman" pitchFamily="18" charset="0"/>
              </a:rPr>
              <a:t>mức</a:t>
            </a:r>
            <a:r>
              <a:rPr lang="en-US" sz="2000" i="1" dirty="0">
                <a:solidFill>
                  <a:srgbClr val="FF0000"/>
                </a:solidFill>
                <a:latin typeface="Times New Roman" pitchFamily="18" charset="0"/>
                <a:cs typeface="Times New Roman" pitchFamily="18" charset="0"/>
              </a:rPr>
              <a:t> </a:t>
            </a:r>
            <a:r>
              <a:rPr lang="en-US" sz="2000" i="1" dirty="0" err="1">
                <a:solidFill>
                  <a:srgbClr val="FF0000"/>
                </a:solidFill>
                <a:latin typeface="Times New Roman" pitchFamily="18" charset="0"/>
                <a:cs typeface="Times New Roman" pitchFamily="18" charset="0"/>
              </a:rPr>
              <a:t>thuế</a:t>
            </a:r>
            <a:r>
              <a:rPr lang="en-US" sz="2000" i="1" dirty="0">
                <a:solidFill>
                  <a:srgbClr val="FF0000"/>
                </a:solidFill>
                <a:latin typeface="Times New Roman" pitchFamily="18" charset="0"/>
                <a:cs typeface="Times New Roman" pitchFamily="18" charset="0"/>
              </a:rPr>
              <a:t> </a:t>
            </a:r>
            <a:r>
              <a:rPr lang="en-US" sz="2000" i="1" dirty="0" err="1">
                <a:solidFill>
                  <a:srgbClr val="FF0000"/>
                </a:solidFill>
                <a:latin typeface="Times New Roman" pitchFamily="18" charset="0"/>
                <a:cs typeface="Times New Roman" pitchFamily="18" charset="0"/>
              </a:rPr>
              <a:t>khuyến</a:t>
            </a:r>
            <a:r>
              <a:rPr lang="en-US" sz="2000" i="1" dirty="0">
                <a:solidFill>
                  <a:srgbClr val="FF0000"/>
                </a:solidFill>
                <a:latin typeface="Times New Roman" pitchFamily="18" charset="0"/>
                <a:cs typeface="Times New Roman" pitchFamily="18" charset="0"/>
              </a:rPr>
              <a:t> </a:t>
            </a:r>
            <a:r>
              <a:rPr lang="en-US" sz="2000" i="1" dirty="0" err="1">
                <a:solidFill>
                  <a:srgbClr val="FF0000"/>
                </a:solidFill>
                <a:latin typeface="Times New Roman" pitchFamily="18" charset="0"/>
                <a:cs typeface="Times New Roman" pitchFamily="18" charset="0"/>
              </a:rPr>
              <a:t>khích</a:t>
            </a:r>
            <a:r>
              <a:rPr lang="en-US" sz="2000" i="1" dirty="0">
                <a:solidFill>
                  <a:srgbClr val="FF0000"/>
                </a:solidFill>
                <a:latin typeface="Times New Roman" pitchFamily="18" charset="0"/>
                <a:cs typeface="Times New Roman" pitchFamily="18" charset="0"/>
              </a:rPr>
              <a:t> </a:t>
            </a:r>
            <a:r>
              <a:rPr lang="en-US" sz="2000" i="1" dirty="0" err="1">
                <a:solidFill>
                  <a:srgbClr val="FF0000"/>
                </a:solidFill>
                <a:latin typeface="Times New Roman" pitchFamily="18" charset="0"/>
                <a:cs typeface="Times New Roman" pitchFamily="18" charset="0"/>
              </a:rPr>
              <a:t>sản</a:t>
            </a:r>
            <a:r>
              <a:rPr lang="en-US" sz="2000" i="1" dirty="0">
                <a:solidFill>
                  <a:srgbClr val="FF0000"/>
                </a:solidFill>
                <a:latin typeface="Times New Roman" pitchFamily="18" charset="0"/>
                <a:cs typeface="Times New Roman" pitchFamily="18" charset="0"/>
              </a:rPr>
              <a:t> </a:t>
            </a:r>
            <a:r>
              <a:rPr lang="en-US" sz="2000" i="1" dirty="0" err="1">
                <a:solidFill>
                  <a:srgbClr val="FF0000"/>
                </a:solidFill>
                <a:latin typeface="Times New Roman" pitchFamily="18" charset="0"/>
                <a:cs typeface="Times New Roman" pitchFamily="18" charset="0"/>
              </a:rPr>
              <a:t>xuất</a:t>
            </a:r>
            <a:r>
              <a:rPr lang="en-US" sz="2000" i="1" dirty="0">
                <a:solidFill>
                  <a:srgbClr val="FF0000"/>
                </a:solidFill>
                <a:latin typeface="Times New Roman" pitchFamily="18" charset="0"/>
                <a:cs typeface="Times New Roman" pitchFamily="18" charset="0"/>
              </a:rPr>
              <a:t> </a:t>
            </a:r>
            <a:r>
              <a:rPr lang="en-US" sz="2000" i="1" dirty="0" err="1">
                <a:solidFill>
                  <a:srgbClr val="FF0000"/>
                </a:solidFill>
                <a:latin typeface="Times New Roman" pitchFamily="18" charset="0"/>
                <a:cs typeface="Times New Roman" pitchFamily="18" charset="0"/>
              </a:rPr>
              <a:t>và</a:t>
            </a:r>
            <a:r>
              <a:rPr lang="en-US" sz="2000" i="1" dirty="0">
                <a:solidFill>
                  <a:srgbClr val="FF0000"/>
                </a:solidFill>
                <a:latin typeface="Times New Roman" pitchFamily="18" charset="0"/>
                <a:cs typeface="Times New Roman" pitchFamily="18" charset="0"/>
              </a:rPr>
              <a:t> </a:t>
            </a:r>
            <a:r>
              <a:rPr lang="en-US" sz="2000" i="1" err="1">
                <a:solidFill>
                  <a:srgbClr val="FF0000"/>
                </a:solidFill>
                <a:latin typeface="Times New Roman" pitchFamily="18" charset="0"/>
                <a:cs typeface="Times New Roman" pitchFamily="18" charset="0"/>
              </a:rPr>
              <a:t>đầu</a:t>
            </a:r>
            <a:r>
              <a:rPr lang="en-US" sz="2000" i="1">
                <a:solidFill>
                  <a:srgbClr val="FF0000"/>
                </a:solidFill>
                <a:latin typeface="Times New Roman" pitchFamily="18" charset="0"/>
                <a:cs typeface="Times New Roman" pitchFamily="18" charset="0"/>
              </a:rPr>
              <a:t> </a:t>
            </a:r>
            <a:r>
              <a:rPr lang="en-US" sz="2000" i="1" smtClean="0">
                <a:solidFill>
                  <a:srgbClr val="FF0000"/>
                </a:solidFill>
                <a:latin typeface="Times New Roman" pitchFamily="18" charset="0"/>
                <a:cs typeface="Times New Roman" pitchFamily="18" charset="0"/>
              </a:rPr>
              <a:t>tư. =&gt; </a:t>
            </a:r>
            <a:r>
              <a:rPr kumimoji="1" lang="en-US" sz="2000" i="1">
                <a:solidFill>
                  <a:srgbClr val="002060"/>
                </a:solidFill>
                <a:latin typeface="Arial Unicode MS" pitchFamily="50" charset="-128"/>
                <a:ea typeface="Arial Unicode MS" pitchFamily="50" charset="-128"/>
                <a:cs typeface="Arial Unicode MS" pitchFamily="50" charset="-128"/>
              </a:rPr>
              <a:t>giải quyết vđ năng lực sx.</a:t>
            </a:r>
            <a:endParaRPr kumimoji="1" lang="en-US" sz="2000" i="1" dirty="0">
              <a:solidFill>
                <a:srgbClr val="002060"/>
              </a:solidFill>
              <a:latin typeface="Arial Unicode MS" pitchFamily="50" charset="-128"/>
              <a:ea typeface="Arial Unicode MS" pitchFamily="50" charset="-128"/>
              <a:cs typeface="Arial Unicode MS" pitchFamily="50" charset="-128"/>
            </a:endParaRPr>
          </a:p>
          <a:p>
            <a:pPr>
              <a:buFont typeface="Wingdings" pitchFamily="2" charset="2"/>
              <a:buChar char="v"/>
            </a:pPr>
            <a:r>
              <a:rPr kumimoji="1" lang="en-US" sz="2000" smtClean="0">
                <a:solidFill>
                  <a:srgbClr val="002060"/>
                </a:solidFill>
                <a:latin typeface="Arial Unicode MS" pitchFamily="50" charset="-128"/>
                <a:ea typeface="Arial Unicode MS" pitchFamily="50" charset="-128"/>
                <a:cs typeface="Arial Unicode MS" pitchFamily="50" charset="-128"/>
              </a:rPr>
              <a:t>Chính </a:t>
            </a:r>
            <a:r>
              <a:rPr kumimoji="1" lang="en-US" sz="2000">
                <a:solidFill>
                  <a:srgbClr val="002060"/>
                </a:solidFill>
                <a:latin typeface="Arial Unicode MS" pitchFamily="50" charset="-128"/>
                <a:ea typeface="Arial Unicode MS" pitchFamily="50" charset="-128"/>
                <a:cs typeface="Arial Unicode MS" pitchFamily="50" charset="-128"/>
              </a:rPr>
              <a:t>sách phía </a:t>
            </a:r>
            <a:r>
              <a:rPr kumimoji="1" lang="en-US" sz="2000" smtClean="0">
                <a:solidFill>
                  <a:srgbClr val="002060"/>
                </a:solidFill>
                <a:latin typeface="Arial Unicode MS" pitchFamily="50" charset="-128"/>
                <a:ea typeface="Arial Unicode MS" pitchFamily="50" charset="-128"/>
                <a:cs typeface="Arial Unicode MS" pitchFamily="50" charset="-128"/>
              </a:rPr>
              <a:t>cầu </a:t>
            </a:r>
            <a:r>
              <a:rPr kumimoji="1" lang="en-US" sz="2000">
                <a:solidFill>
                  <a:srgbClr val="002060"/>
                </a:solidFill>
                <a:latin typeface="Arial Unicode MS" pitchFamily="50" charset="-128"/>
                <a:ea typeface="Arial Unicode MS" pitchFamily="50" charset="-128"/>
                <a:cs typeface="Arial Unicode MS" pitchFamily="50" charset="-128"/>
              </a:rPr>
              <a:t>hay được hiểu là </a:t>
            </a:r>
            <a:r>
              <a:rPr lang="en-US" sz="2000" i="1">
                <a:solidFill>
                  <a:srgbClr val="FF0000"/>
                </a:solidFill>
                <a:latin typeface="Times New Roman" pitchFamily="18" charset="0"/>
                <a:cs typeface="Times New Roman" pitchFamily="18" charset="0"/>
              </a:rPr>
              <a:t>Chính sách hạ </a:t>
            </a:r>
            <a:r>
              <a:rPr lang="en-US" sz="2000" i="1" smtClean="0">
                <a:solidFill>
                  <a:srgbClr val="FF0000"/>
                </a:solidFill>
                <a:latin typeface="Times New Roman" pitchFamily="18" charset="0"/>
                <a:cs typeface="Times New Roman" pitchFamily="18" charset="0"/>
              </a:rPr>
              <a:t>lãi suất, tăng cung tiền. </a:t>
            </a:r>
            <a:r>
              <a:rPr lang="en-US" sz="2000" i="1">
                <a:solidFill>
                  <a:srgbClr val="FF0000"/>
                </a:solidFill>
                <a:latin typeface="Times New Roman" pitchFamily="18" charset="0"/>
                <a:cs typeface="Times New Roman" pitchFamily="18" charset="0"/>
              </a:rPr>
              <a:t>=&gt; </a:t>
            </a:r>
            <a:r>
              <a:rPr kumimoji="1" lang="en-US" sz="2000" i="1">
                <a:solidFill>
                  <a:srgbClr val="002060"/>
                </a:solidFill>
                <a:latin typeface="Arial Unicode MS" pitchFamily="50" charset="-128"/>
                <a:ea typeface="Arial Unicode MS" pitchFamily="50" charset="-128"/>
                <a:cs typeface="Arial Unicode MS" pitchFamily="50" charset="-128"/>
              </a:rPr>
              <a:t>khuyến khích tiêu dùng, mở rộng sx.</a:t>
            </a:r>
            <a:endParaRPr kumimoji="1" lang="en-US" sz="2000" i="1" dirty="0">
              <a:solidFill>
                <a:srgbClr val="002060"/>
              </a:solidFill>
              <a:latin typeface="Arial Unicode MS" pitchFamily="50" charset="-128"/>
              <a:ea typeface="Arial Unicode MS" pitchFamily="50" charset="-128"/>
              <a:cs typeface="Arial Unicode MS" pitchFamily="50" charset="-128"/>
            </a:endParaRPr>
          </a:p>
        </p:txBody>
      </p:sp>
    </p:spTree>
    <p:extLst>
      <p:ext uri="{BB962C8B-B14F-4D97-AF65-F5344CB8AC3E}">
        <p14:creationId xmlns:p14="http://schemas.microsoft.com/office/powerpoint/2010/main" val="1398416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2"/>
            <a:ext cx="9108690" cy="2009661"/>
          </a:xfrm>
        </p:spPr>
        <p:txBody>
          <a:bodyPr/>
          <a:lstStyle/>
          <a:p>
            <a:pPr marL="0" indent="0">
              <a:buFont typeface="Wingdings 3" pitchFamily="18" charset="2"/>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Kinh tế vĩ mô: </a:t>
            </a:r>
            <a:r>
              <a:rPr lang="en-US" altLang="ja-JP" sz="2400" b="1" i="1" smtClean="0">
                <a:solidFill>
                  <a:srgbClr val="FF0000"/>
                </a:solidFill>
                <a:latin typeface="Arial Unicode MS" pitchFamily="50" charset="-128"/>
                <a:ea typeface="Arial Unicode MS" pitchFamily="50" charset="-128"/>
                <a:cs typeface="Arial Unicode MS" pitchFamily="50" charset="-128"/>
              </a:rPr>
              <a:t>chu kỳ kinh tế</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000" smtClean="0">
                <a:solidFill>
                  <a:srgbClr val="002060"/>
                </a:solidFill>
                <a:latin typeface="Arial Unicode MS" pitchFamily="50" charset="-128"/>
                <a:ea typeface="Arial Unicode MS" pitchFamily="50" charset="-128"/>
                <a:cs typeface="Arial Unicode MS" pitchFamily="50" charset="-128"/>
              </a:rPr>
              <a:t>C</a:t>
            </a:r>
            <a:r>
              <a:rPr lang="en-US" sz="2000" smtClean="0">
                <a:solidFill>
                  <a:srgbClr val="002060"/>
                </a:solidFill>
                <a:latin typeface="Arial Unicode MS" pitchFamily="50" charset="-128"/>
                <a:ea typeface="Arial Unicode MS" pitchFamily="50" charset="-128"/>
                <a:cs typeface="Arial Unicode MS" pitchFamily="50" charset="-128"/>
              </a:rPr>
              <a:t>òn </a:t>
            </a:r>
            <a:r>
              <a:rPr lang="en-US" sz="2000">
                <a:solidFill>
                  <a:srgbClr val="002060"/>
                </a:solidFill>
                <a:latin typeface="Arial Unicode MS" pitchFamily="50" charset="-128"/>
                <a:ea typeface="Arial Unicode MS" pitchFamily="50" charset="-128"/>
                <a:cs typeface="Arial Unicode MS" pitchFamily="50" charset="-128"/>
              </a:rPr>
              <a:t>gọi là </a:t>
            </a:r>
            <a:r>
              <a:rPr lang="en-US" sz="2000" i="1">
                <a:solidFill>
                  <a:srgbClr val="FF0000"/>
                </a:solidFill>
                <a:latin typeface="Arial Unicode MS" pitchFamily="50" charset="-128"/>
                <a:ea typeface="Arial Unicode MS" pitchFamily="50" charset="-128"/>
                <a:cs typeface="Arial Unicode MS" pitchFamily="50" charset="-128"/>
              </a:rPr>
              <a:t>chu kỳ kinh doanh</a:t>
            </a:r>
            <a:r>
              <a:rPr lang="en-US" sz="2000">
                <a:solidFill>
                  <a:srgbClr val="002060"/>
                </a:solidFill>
                <a:latin typeface="Arial Unicode MS" pitchFamily="50" charset="-128"/>
                <a:ea typeface="Arial Unicode MS" pitchFamily="50" charset="-128"/>
                <a:cs typeface="Arial Unicode MS" pitchFamily="50" charset="-128"/>
              </a:rPr>
              <a:t>, là sự biến động của GDP thực tế theo trình tự ba pha lần lượt là suy thoái, phục hồi và hưng thịnh (bùng nổ).</a:t>
            </a:r>
            <a:endParaRPr lang="en-US" altLang="ja-JP" sz="20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000" smtClean="0">
                <a:solidFill>
                  <a:srgbClr val="002060"/>
                </a:solidFill>
                <a:latin typeface="Arial Unicode MS" pitchFamily="50" charset="-128"/>
                <a:ea typeface="Arial Unicode MS" pitchFamily="50" charset="-128"/>
                <a:cs typeface="Arial Unicode MS" pitchFamily="50" charset="-128"/>
              </a:rPr>
              <a:t>Khi nền </a:t>
            </a:r>
            <a:r>
              <a:rPr lang="en-US" sz="2000">
                <a:solidFill>
                  <a:srgbClr val="002060"/>
                </a:solidFill>
                <a:latin typeface="Arial Unicode MS" pitchFamily="50" charset="-128"/>
                <a:ea typeface="Arial Unicode MS" pitchFamily="50" charset="-128"/>
                <a:cs typeface="Arial Unicode MS" pitchFamily="50" charset="-128"/>
              </a:rPr>
              <a:t>kinh tế đi qua các giai đoạn khác nhau trong chu kỳ kinh doanh, lợi nhuận tương đối của các nhóm ngành khác nhau dự kiến cũng thay đổi.</a:t>
            </a: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31</a:t>
            </a:fld>
            <a:endParaRPr lang="en-US" altLang="ja-JP"/>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836" y="2838409"/>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6785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5494267"/>
          </a:xfrm>
        </p:spPr>
        <p:txBody>
          <a:bodyPr/>
          <a:lstStyle/>
          <a:p>
            <a:pPr marL="0" indent="0">
              <a:buFont typeface="Wingdings 3" pitchFamily="18" charset="2"/>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ngành: </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a:solidFill>
                  <a:srgbClr val="002060"/>
                </a:solidFill>
                <a:latin typeface="Arial Unicode MS" pitchFamily="50" charset="-128"/>
                <a:ea typeface="Arial Unicode MS" pitchFamily="50" charset="-128"/>
                <a:cs typeface="Arial Unicode MS" pitchFamily="50" charset="-128"/>
              </a:rPr>
              <a:t>Tại một thời điểm nhất định nào đó, lợi suất thu nhập của các ngành sẽ khác </a:t>
            </a:r>
            <a:r>
              <a:rPr lang="en-US" sz="2800" smtClean="0">
                <a:solidFill>
                  <a:srgbClr val="002060"/>
                </a:solidFill>
                <a:latin typeface="Arial Unicode MS" pitchFamily="50" charset="-128"/>
                <a:ea typeface="Arial Unicode MS" pitchFamily="50" charset="-128"/>
                <a:cs typeface="Arial Unicode MS" pitchFamily="50" charset="-128"/>
              </a:rPr>
              <a:t>nhau.</a:t>
            </a:r>
            <a:endParaRPr lang="en-US" altLang="ja-JP"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smtClean="0">
                <a:solidFill>
                  <a:srgbClr val="002060"/>
                </a:solidFill>
                <a:latin typeface="Arial Unicode MS" pitchFamily="50" charset="-128"/>
                <a:ea typeface="Arial Unicode MS" pitchFamily="50" charset="-128"/>
                <a:cs typeface="Arial Unicode MS" pitchFamily="50" charset="-128"/>
              </a:rPr>
              <a:t>Ngay </a:t>
            </a:r>
            <a:r>
              <a:rPr lang="en-US" sz="2800">
                <a:solidFill>
                  <a:srgbClr val="002060"/>
                </a:solidFill>
                <a:latin typeface="Arial Unicode MS" pitchFamily="50" charset="-128"/>
                <a:ea typeface="Arial Unicode MS" pitchFamily="50" charset="-128"/>
                <a:cs typeface="Arial Unicode MS" pitchFamily="50" charset="-128"/>
              </a:rPr>
              <a:t>trong một ngành thì lợi suất thu nhập cũng không ổn định</a:t>
            </a:r>
            <a:r>
              <a:rPr lang="en-US" sz="2800" smtClean="0">
                <a:solidFill>
                  <a:srgbClr val="002060"/>
                </a:solidFill>
                <a:latin typeface="Arial Unicode MS" pitchFamily="50" charset="-128"/>
                <a:ea typeface="Arial Unicode MS" pitchFamily="50" charset="-128"/>
                <a:cs typeface="Arial Unicode MS" pitchFamily="50" charset="-128"/>
              </a:rPr>
              <a:t>.</a:t>
            </a:r>
          </a:p>
          <a:p>
            <a:pPr algn="just">
              <a:buFont typeface="Wingdings" pitchFamily="2" charset="2"/>
              <a:buChar char="v"/>
            </a:pPr>
            <a:r>
              <a:rPr lang="en-US" sz="2800">
                <a:solidFill>
                  <a:srgbClr val="002060"/>
                </a:solidFill>
                <a:latin typeface="Arial Unicode MS" pitchFamily="50" charset="-128"/>
                <a:ea typeface="Arial Unicode MS" pitchFamily="50" charset="-128"/>
                <a:cs typeface="Arial Unicode MS" pitchFamily="50" charset="-128"/>
              </a:rPr>
              <a:t>Vào cùng một thời điểm, các ngành khác nhau sẽ có mức rủi ro khác </a:t>
            </a:r>
            <a:r>
              <a:rPr lang="en-US" sz="2800" smtClean="0">
                <a:solidFill>
                  <a:srgbClr val="002060"/>
                </a:solidFill>
                <a:latin typeface="Arial Unicode MS" pitchFamily="50" charset="-128"/>
                <a:ea typeface="Arial Unicode MS" pitchFamily="50" charset="-128"/>
                <a:cs typeface="Arial Unicode MS" pitchFamily="50" charset="-128"/>
              </a:rPr>
              <a:t>nhau.</a:t>
            </a:r>
            <a:endParaRPr lang="en-US"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a:solidFill>
                  <a:srgbClr val="002060"/>
                </a:solidFill>
                <a:latin typeface="Arial Unicode MS" pitchFamily="50" charset="-128"/>
                <a:ea typeface="Arial Unicode MS" pitchFamily="50" charset="-128"/>
                <a:cs typeface="Arial Unicode MS" pitchFamily="50" charset="-128"/>
              </a:rPr>
              <a:t>Rủi ro của mỗi ngành có sự biến động không nhiều theo thời </a:t>
            </a:r>
            <a:r>
              <a:rPr lang="en-US" sz="2800" smtClean="0">
                <a:solidFill>
                  <a:srgbClr val="002060"/>
                </a:solidFill>
                <a:latin typeface="Arial Unicode MS" pitchFamily="50" charset="-128"/>
                <a:ea typeface="Arial Unicode MS" pitchFamily="50" charset="-128"/>
                <a:cs typeface="Arial Unicode MS" pitchFamily="50" charset="-128"/>
              </a:rPr>
              <a:t>gian.</a:t>
            </a:r>
          </a:p>
          <a:p>
            <a:pPr algn="just">
              <a:buFont typeface="Wingdings" pitchFamily="2" charset="2"/>
              <a:buChar char="v"/>
            </a:pPr>
            <a:r>
              <a:rPr lang="en-US" sz="2800" smtClean="0">
                <a:solidFill>
                  <a:srgbClr val="002060"/>
                </a:solidFill>
                <a:latin typeface="Arial Unicode MS" pitchFamily="50" charset="-128"/>
                <a:ea typeface="Arial Unicode MS" pitchFamily="50" charset="-128"/>
                <a:cs typeface="Arial Unicode MS" pitchFamily="50" charset="-128"/>
              </a:rPr>
              <a:t>Cơ sở phân tích ngành: thay đổi mang tính chu kì và tính cấu trúc.</a:t>
            </a:r>
            <a:endParaRPr lang="en-US" sz="28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32</a:t>
            </a:fld>
            <a:endParaRPr lang="en-US" altLang="ja-JP"/>
          </a:p>
        </p:txBody>
      </p:sp>
    </p:spTree>
    <p:extLst>
      <p:ext uri="{BB962C8B-B14F-4D97-AF65-F5344CB8AC3E}">
        <p14:creationId xmlns:p14="http://schemas.microsoft.com/office/powerpoint/2010/main" val="41432176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2"/>
            <a:ext cx="9108690" cy="563922"/>
          </a:xfrm>
        </p:spPr>
        <p:txBody>
          <a:bodyPr/>
          <a:lstStyle/>
          <a:p>
            <a:pPr marL="0" indent="0">
              <a:buFont typeface="Wingdings 3" pitchFamily="18" charset="2"/>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hãng/công ty bằng BCTC: </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33</a:t>
            </a:fld>
            <a:endParaRPr lang="en-US" altLang="ja-JP"/>
          </a:p>
        </p:txBody>
      </p:sp>
      <p:grpSp>
        <p:nvGrpSpPr>
          <p:cNvPr id="5" name="Group 4"/>
          <p:cNvGrpSpPr/>
          <p:nvPr/>
        </p:nvGrpSpPr>
        <p:grpSpPr>
          <a:xfrm>
            <a:off x="462903" y="1466808"/>
            <a:ext cx="9143997" cy="3429000"/>
            <a:chOff x="549402" y="1466808"/>
            <a:chExt cx="9143997" cy="342900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02" y="146680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1399" y="146680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762606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2"/>
            <a:ext cx="9108690" cy="563922"/>
          </a:xfrm>
        </p:spPr>
        <p:txBody>
          <a:bodyPr/>
          <a:lstStyle/>
          <a:p>
            <a:pPr marL="0" indent="0">
              <a:buFont typeface="Wingdings 3" pitchFamily="18" charset="2"/>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PT hãng/công ty bằng BCTC: </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34</a:t>
            </a:fld>
            <a:endParaRPr lang="en-US" altLang="ja-JP"/>
          </a:p>
        </p:txBody>
      </p:sp>
      <p:grpSp>
        <p:nvGrpSpPr>
          <p:cNvPr id="6" name="Group 5"/>
          <p:cNvGrpSpPr/>
          <p:nvPr/>
        </p:nvGrpSpPr>
        <p:grpSpPr>
          <a:xfrm>
            <a:off x="442309" y="1446213"/>
            <a:ext cx="9144000" cy="3429000"/>
            <a:chOff x="602950" y="1421499"/>
            <a:chExt cx="9144000" cy="342900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4950" y="1421499"/>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50" y="1421499"/>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947700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5494267"/>
          </a:xfrm>
        </p:spPr>
        <p:txBody>
          <a:bodyPr/>
          <a:lstStyle/>
          <a:p>
            <a:pPr marL="0" indent="0">
              <a:buNone/>
            </a:pPr>
            <a:r>
              <a:rPr lang="en-US" altLang="ja-JP" sz="2800" b="1">
                <a:solidFill>
                  <a:srgbClr val="00B0F0"/>
                </a:solidFill>
                <a:latin typeface="Arial Unicode MS" pitchFamily="50" charset="-128"/>
                <a:ea typeface="Arial Unicode MS" pitchFamily="50" charset="-128"/>
                <a:cs typeface="Arial Unicode MS" pitchFamily="50" charset="-128"/>
              </a:rPr>
              <a:t>3</a:t>
            </a:r>
            <a:r>
              <a:rPr lang="en-US" altLang="ja-JP" sz="2800" b="1" smtClean="0">
                <a:solidFill>
                  <a:srgbClr val="00B0F0"/>
                </a:solidFill>
                <a:latin typeface="Arial Unicode MS" pitchFamily="50" charset="-128"/>
                <a:ea typeface="Arial Unicode MS" pitchFamily="50" charset="-128"/>
                <a:cs typeface="Arial Unicode MS" pitchFamily="50" charset="-128"/>
              </a:rPr>
              <a:t>.1 PTCB – </a:t>
            </a:r>
            <a:r>
              <a:rPr lang="en-US" altLang="ja-JP" sz="2800" b="1">
                <a:solidFill>
                  <a:srgbClr val="00B0F0"/>
                </a:solidFill>
                <a:latin typeface="Arial Unicode MS" pitchFamily="50" charset="-128"/>
                <a:ea typeface="Arial Unicode MS" pitchFamily="50" charset="-128"/>
                <a:cs typeface="Arial Unicode MS" pitchFamily="50" charset="-128"/>
              </a:rPr>
              <a:t>PT hãng/công ty bằng BCTC</a:t>
            </a:r>
            <a:r>
              <a:rPr lang="en-US" altLang="ja-JP" sz="2800" b="1" smtClean="0">
                <a:solidFill>
                  <a:srgbClr val="00B0F0"/>
                </a:solidFill>
                <a:latin typeface="Arial Unicode MS" pitchFamily="50" charset="-128"/>
                <a:ea typeface="Arial Unicode MS" pitchFamily="50" charset="-128"/>
                <a:cs typeface="Arial Unicode MS" pitchFamily="50" charset="-128"/>
              </a:rPr>
              <a:t>: Quy trình</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vi-VN" sz="2000">
                <a:solidFill>
                  <a:srgbClr val="002060"/>
                </a:solidFill>
                <a:latin typeface="Arial Unicode MS" pitchFamily="50" charset="-128"/>
                <a:ea typeface="Arial Unicode MS" pitchFamily="50" charset="-128"/>
                <a:cs typeface="Arial Unicode MS" pitchFamily="50" charset="-128"/>
              </a:rPr>
              <a:t>Đọc hiểu </a:t>
            </a:r>
            <a:r>
              <a:rPr lang="en-US" sz="2000">
                <a:solidFill>
                  <a:srgbClr val="002060"/>
                </a:solidFill>
                <a:latin typeface="Arial Unicode MS" pitchFamily="50" charset="-128"/>
                <a:ea typeface="Arial Unicode MS" pitchFamily="50" charset="-128"/>
                <a:cs typeface="Arial Unicode MS" pitchFamily="50" charset="-128"/>
              </a:rPr>
              <a:t>BCTC</a:t>
            </a:r>
            <a:r>
              <a:rPr lang="vi-VN" sz="2000">
                <a:solidFill>
                  <a:srgbClr val="002060"/>
                </a:solidFill>
                <a:latin typeface="Arial Unicode MS" pitchFamily="50" charset="-128"/>
                <a:ea typeface="Arial Unicode MS" pitchFamily="50" charset="-128"/>
                <a:cs typeface="Arial Unicode MS" pitchFamily="50" charset="-128"/>
              </a:rPr>
              <a:t>, hiểu các chỉ tiêu được trình bày trên </a:t>
            </a:r>
            <a:r>
              <a:rPr lang="en-US" sz="2000">
                <a:solidFill>
                  <a:srgbClr val="002060"/>
                </a:solidFill>
                <a:latin typeface="Arial Unicode MS" pitchFamily="50" charset="-128"/>
                <a:ea typeface="Arial Unicode MS" pitchFamily="50" charset="-128"/>
                <a:cs typeface="Arial Unicode MS" pitchFamily="50" charset="-128"/>
              </a:rPr>
              <a:t>BCTC.</a:t>
            </a:r>
            <a:endParaRPr lang="en-US" altLang="ja-JP" sz="20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vi-VN" sz="2000">
                <a:solidFill>
                  <a:srgbClr val="002060"/>
                </a:solidFill>
                <a:latin typeface="Arial Unicode MS" pitchFamily="50" charset="-128"/>
                <a:ea typeface="Arial Unicode MS" pitchFamily="50" charset="-128"/>
                <a:cs typeface="Arial Unicode MS" pitchFamily="50" charset="-128"/>
              </a:rPr>
              <a:t>Vận dụng việc so sánh tuyệt đối và tương đối để nhận xét tổng thể tình hình </a:t>
            </a:r>
            <a:r>
              <a:rPr lang="en-US" sz="2000">
                <a:solidFill>
                  <a:srgbClr val="002060"/>
                </a:solidFill>
                <a:latin typeface="Arial Unicode MS" pitchFamily="50" charset="-128"/>
                <a:ea typeface="Arial Unicode MS" pitchFamily="50" charset="-128"/>
                <a:cs typeface="Arial Unicode MS" pitchFamily="50" charset="-128"/>
              </a:rPr>
              <a:t>sản xuất kinh doanh của công ty.</a:t>
            </a:r>
          </a:p>
          <a:p>
            <a:pPr algn="just">
              <a:buFont typeface="Wingdings" pitchFamily="2" charset="2"/>
              <a:buChar char="v"/>
            </a:pPr>
            <a:r>
              <a:rPr lang="vi-VN" sz="2000">
                <a:solidFill>
                  <a:srgbClr val="002060"/>
                </a:solidFill>
                <a:latin typeface="Arial Unicode MS" pitchFamily="50" charset="-128"/>
                <a:ea typeface="Arial Unicode MS" pitchFamily="50" charset="-128"/>
                <a:cs typeface="Arial Unicode MS" pitchFamily="50" charset="-128"/>
              </a:rPr>
              <a:t>Xác định các chỉ tiêu tài chính cần đánh giá đồng thời xác định công thức tính</a:t>
            </a:r>
            <a:r>
              <a:rPr lang="en-US" sz="2000">
                <a:solidFill>
                  <a:srgbClr val="002060"/>
                </a:solidFill>
                <a:latin typeface="Arial Unicode MS" pitchFamily="50" charset="-128"/>
                <a:ea typeface="Arial Unicode MS" pitchFamily="50" charset="-128"/>
                <a:cs typeface="Arial Unicode MS" pitchFamily="50" charset="-128"/>
              </a:rPr>
              <a:t>.</a:t>
            </a:r>
          </a:p>
          <a:p>
            <a:pPr algn="just">
              <a:buFont typeface="Wingdings" pitchFamily="2" charset="2"/>
              <a:buChar char="v"/>
            </a:pPr>
            <a:r>
              <a:rPr lang="vi-VN" sz="2000">
                <a:solidFill>
                  <a:srgbClr val="002060"/>
                </a:solidFill>
                <a:latin typeface="Arial Unicode MS" pitchFamily="50" charset="-128"/>
                <a:ea typeface="Arial Unicode MS" pitchFamily="50" charset="-128"/>
                <a:cs typeface="Arial Unicode MS" pitchFamily="50" charset="-128"/>
              </a:rPr>
              <a:t>Xác định các chỉ tiêu tài chính cần đánh giá đồng thời xác định công thức tính</a:t>
            </a:r>
            <a:r>
              <a:rPr lang="en-US" sz="2000">
                <a:solidFill>
                  <a:srgbClr val="002060"/>
                </a:solidFill>
                <a:latin typeface="Arial Unicode MS" pitchFamily="50" charset="-128"/>
                <a:ea typeface="Arial Unicode MS" pitchFamily="50" charset="-128"/>
                <a:cs typeface="Arial Unicode MS" pitchFamily="50" charset="-128"/>
              </a:rPr>
              <a:t>.</a:t>
            </a:r>
          </a:p>
          <a:p>
            <a:pPr algn="just">
              <a:buFont typeface="Wingdings" pitchFamily="2" charset="2"/>
              <a:buChar char="v"/>
            </a:pPr>
            <a:r>
              <a:rPr lang="vi-VN" sz="2000">
                <a:solidFill>
                  <a:srgbClr val="002060"/>
                </a:solidFill>
                <a:latin typeface="Arial Unicode MS" pitchFamily="50" charset="-128"/>
                <a:ea typeface="Arial Unicode MS" pitchFamily="50" charset="-128"/>
                <a:cs typeface="Arial Unicode MS" pitchFamily="50" charset="-128"/>
              </a:rPr>
              <a:t>Giải thích ý nghĩa, nhận xét.</a:t>
            </a:r>
            <a:endParaRPr lang="en-US" sz="20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vi-VN" sz="2000">
                <a:solidFill>
                  <a:srgbClr val="002060"/>
                </a:solidFill>
                <a:latin typeface="Arial Unicode MS" pitchFamily="50" charset="-128"/>
                <a:ea typeface="Arial Unicode MS" pitchFamily="50" charset="-128"/>
                <a:cs typeface="Arial Unicode MS" pitchFamily="50" charset="-128"/>
              </a:rPr>
              <a:t>Phân tích các yếu tố ảnh hưởng đến các chỉ số tài chính từ đó đưa ra giải pháp cải thiện hoặc duy trì chỉ số hiện có.</a:t>
            </a:r>
            <a:endParaRPr lang="en-US" sz="20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vi-VN" sz="2000">
                <a:solidFill>
                  <a:srgbClr val="002060"/>
                </a:solidFill>
                <a:latin typeface="Arial Unicode MS" pitchFamily="50" charset="-128"/>
                <a:ea typeface="Arial Unicode MS" pitchFamily="50" charset="-128"/>
                <a:cs typeface="Arial Unicode MS" pitchFamily="50" charset="-128"/>
              </a:rPr>
              <a:t>Viết báo cáo tổng hợp sau khi phân tích báo cáo tài chính.</a:t>
            </a:r>
            <a:endParaRPr lang="en-US"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35</a:t>
            </a:fld>
            <a:endParaRPr lang="en-US" altLang="ja-JP"/>
          </a:p>
        </p:txBody>
      </p:sp>
    </p:spTree>
    <p:extLst>
      <p:ext uri="{BB962C8B-B14F-4D97-AF65-F5344CB8AC3E}">
        <p14:creationId xmlns:p14="http://schemas.microsoft.com/office/powerpoint/2010/main" val="39312914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5321273"/>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Phân tích kỹ thuật (PTKT)</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PTKT sử dụng các mô hình toán học dựa trên dữ liệu thu thập về thị trường trong quá khứ và hiện tại để chỉ ra trạng thái của thị trường tại thời điểm xác </a:t>
            </a:r>
            <a:r>
              <a:rPr lang="en-US" sz="2400" smtClean="0">
                <a:solidFill>
                  <a:srgbClr val="002060"/>
                </a:solidFill>
                <a:latin typeface="Arial Unicode MS" pitchFamily="50" charset="-128"/>
                <a:ea typeface="Arial Unicode MS" pitchFamily="50" charset="-128"/>
                <a:cs typeface="Arial Unicode MS" pitchFamily="50" charset="-128"/>
              </a:rPr>
              <a:t>định.</a:t>
            </a:r>
            <a:endParaRPr lang="en-US" altLang="ja-JP"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PTKT có thể áp dụng trong nghiên cứu, phân tích giá các loại hàng hóa, giá các loại cổ phiếu, tỷ giá các loại tiền tệ và các công cụ tài chính khác</a:t>
            </a:r>
            <a:r>
              <a:rPr lang="en-US" sz="2400" smtClean="0">
                <a:solidFill>
                  <a:srgbClr val="002060"/>
                </a:solidFill>
                <a:latin typeface="Arial Unicode MS" pitchFamily="50" charset="-128"/>
                <a:ea typeface="Arial Unicode MS" pitchFamily="50" charset="-128"/>
                <a:cs typeface="Arial Unicode MS" pitchFamily="50" charset="-128"/>
              </a:rPr>
              <a:t>.</a:t>
            </a:r>
          </a:p>
          <a:p>
            <a:pPr algn="just">
              <a:buFont typeface="Wingdings" pitchFamily="2" charset="2"/>
              <a:buChar char="v"/>
            </a:pPr>
            <a:r>
              <a:rPr lang="en-US" sz="2400" smtClean="0">
                <a:solidFill>
                  <a:srgbClr val="002060"/>
                </a:solidFill>
                <a:latin typeface="Arial Unicode MS" pitchFamily="50" charset="-128"/>
                <a:ea typeface="Arial Unicode MS" pitchFamily="50" charset="-128"/>
                <a:cs typeface="Arial Unicode MS" pitchFamily="50" charset="-128"/>
              </a:rPr>
              <a:t>Những giả định của PTKT: </a:t>
            </a:r>
          </a:p>
          <a:p>
            <a:pPr lvl="1" algn="just">
              <a:buFont typeface="Wingdings" pitchFamily="2" charset="2"/>
              <a:buChar char="Ø"/>
            </a:pPr>
            <a:r>
              <a:rPr lang="en-US" sz="2000" smtClean="0">
                <a:solidFill>
                  <a:srgbClr val="002060"/>
                </a:solidFill>
                <a:latin typeface="Arial Unicode MS" pitchFamily="50" charset="-128"/>
                <a:ea typeface="Arial Unicode MS" pitchFamily="50" charset="-128"/>
                <a:cs typeface="Arial Unicode MS" pitchFamily="50" charset="-128"/>
              </a:rPr>
              <a:t>Biến </a:t>
            </a:r>
            <a:r>
              <a:rPr lang="en-US" sz="2000">
                <a:solidFill>
                  <a:srgbClr val="002060"/>
                </a:solidFill>
                <a:latin typeface="Arial Unicode MS" pitchFamily="50" charset="-128"/>
                <a:ea typeface="Arial Unicode MS" pitchFamily="50" charset="-128"/>
                <a:cs typeface="Arial Unicode MS" pitchFamily="50" charset="-128"/>
              </a:rPr>
              <a:t>động thị trường phản ánh tất </a:t>
            </a:r>
            <a:r>
              <a:rPr lang="en-US" sz="2000" smtClean="0">
                <a:solidFill>
                  <a:srgbClr val="002060"/>
                </a:solidFill>
                <a:latin typeface="Arial Unicode MS" pitchFamily="50" charset="-128"/>
                <a:ea typeface="Arial Unicode MS" pitchFamily="50" charset="-128"/>
                <a:cs typeface="Arial Unicode MS" pitchFamily="50" charset="-128"/>
              </a:rPr>
              <a:t>cả </a:t>
            </a:r>
            <a:r>
              <a:rPr lang="en-US" sz="2000" smtClean="0">
                <a:solidFill>
                  <a:srgbClr val="002060"/>
                </a:solidFill>
                <a:latin typeface="Arial Unicode MS" pitchFamily="50" charset="-128"/>
                <a:ea typeface="Arial Unicode MS" pitchFamily="50" charset="-128"/>
                <a:cs typeface="Arial Unicode MS" pitchFamily="50" charset="-128"/>
                <a:sym typeface="Wingdings" pitchFamily="2" charset="2"/>
              </a:rPr>
              <a:t> nghiên cứu biến động giá cả</a:t>
            </a:r>
            <a:r>
              <a:rPr lang="en-US" sz="2000" smtClean="0">
                <a:solidFill>
                  <a:srgbClr val="002060"/>
                </a:solidFill>
                <a:latin typeface="Arial Unicode MS" pitchFamily="50" charset="-128"/>
                <a:ea typeface="Arial Unicode MS" pitchFamily="50" charset="-128"/>
                <a:cs typeface="Arial Unicode MS" pitchFamily="50" charset="-128"/>
              </a:rPr>
              <a:t>;</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Giá vận động theo xu </a:t>
            </a:r>
            <a:r>
              <a:rPr lang="en-US" sz="2000" smtClean="0">
                <a:solidFill>
                  <a:srgbClr val="002060"/>
                </a:solidFill>
                <a:latin typeface="Arial Unicode MS" pitchFamily="50" charset="-128"/>
                <a:ea typeface="Arial Unicode MS" pitchFamily="50" charset="-128"/>
                <a:cs typeface="Arial Unicode MS" pitchFamily="50" charset="-128"/>
              </a:rPr>
              <a:t>thế</a:t>
            </a:r>
            <a:r>
              <a:rPr lang="en-US" sz="2000">
                <a:solidFill>
                  <a:srgbClr val="002060"/>
                </a:solidFill>
                <a:latin typeface="Arial Unicode MS" pitchFamily="50" charset="-128"/>
                <a:ea typeface="Arial Unicode MS" pitchFamily="50" charset="-128"/>
                <a:cs typeface="Arial Unicode MS" pitchFamily="50" charset="-128"/>
              </a:rPr>
              <a:t> </a:t>
            </a:r>
            <a:r>
              <a:rPr lang="en-US" sz="2000" smtClean="0">
                <a:solidFill>
                  <a:srgbClr val="002060"/>
                </a:solidFill>
                <a:latin typeface="Arial Unicode MS" pitchFamily="50" charset="-128"/>
                <a:ea typeface="Arial Unicode MS" pitchFamily="50" charset="-128"/>
                <a:cs typeface="Arial Unicode MS" pitchFamily="50" charset="-128"/>
              </a:rPr>
              <a:t>(</a:t>
            </a:r>
            <a:r>
              <a:rPr lang="en-US" sz="2000" i="1" smtClean="0">
                <a:solidFill>
                  <a:srgbClr val="002060"/>
                </a:solidFill>
                <a:latin typeface="Arial Unicode MS" pitchFamily="50" charset="-128"/>
                <a:ea typeface="Arial Unicode MS" pitchFamily="50" charset="-128"/>
                <a:cs typeface="Arial Unicode MS" pitchFamily="50" charset="-128"/>
              </a:rPr>
              <a:t>xu hướng hiện tại của TT là quan trọng</a:t>
            </a:r>
            <a:r>
              <a:rPr lang="en-US" sz="2000" smtClean="0">
                <a:solidFill>
                  <a:srgbClr val="002060"/>
                </a:solidFill>
                <a:latin typeface="Arial Unicode MS" pitchFamily="50" charset="-128"/>
                <a:ea typeface="Arial Unicode MS" pitchFamily="50" charset="-128"/>
                <a:cs typeface="Arial Unicode MS" pitchFamily="50" charset="-128"/>
              </a:rPr>
              <a:t>);</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000">
                <a:solidFill>
                  <a:srgbClr val="002060"/>
                </a:solidFill>
                <a:latin typeface="Arial Unicode MS" pitchFamily="50" charset="-128"/>
                <a:ea typeface="Arial Unicode MS" pitchFamily="50" charset="-128"/>
                <a:cs typeface="Arial Unicode MS" pitchFamily="50" charset="-128"/>
              </a:rPr>
              <a:t>Lịch sử sẽ tự lặp </a:t>
            </a:r>
            <a:r>
              <a:rPr lang="en-US" sz="2000" smtClean="0">
                <a:solidFill>
                  <a:srgbClr val="002060"/>
                </a:solidFill>
                <a:latin typeface="Arial Unicode MS" pitchFamily="50" charset="-128"/>
                <a:ea typeface="Arial Unicode MS" pitchFamily="50" charset="-128"/>
                <a:cs typeface="Arial Unicode MS" pitchFamily="50" charset="-128"/>
              </a:rPr>
              <a:t>lại: </a:t>
            </a:r>
            <a:r>
              <a:rPr lang="en-US" sz="2000" i="1">
                <a:solidFill>
                  <a:srgbClr val="002060"/>
                </a:solidFill>
                <a:latin typeface="Arial Unicode MS" pitchFamily="50" charset="-128"/>
                <a:ea typeface="Arial Unicode MS" pitchFamily="50" charset="-128"/>
                <a:cs typeface="Arial Unicode MS" pitchFamily="50" charset="-128"/>
              </a:rPr>
              <a:t>g</a:t>
            </a:r>
            <a:r>
              <a:rPr lang="en-US" sz="2000" i="1" smtClean="0">
                <a:solidFill>
                  <a:srgbClr val="002060"/>
                </a:solidFill>
                <a:latin typeface="Arial Unicode MS" pitchFamily="50" charset="-128"/>
                <a:ea typeface="Arial Unicode MS" pitchFamily="50" charset="-128"/>
                <a:cs typeface="Arial Unicode MS" pitchFamily="50" charset="-128"/>
              </a:rPr>
              <a:t>iá </a:t>
            </a:r>
            <a:r>
              <a:rPr lang="en-US" sz="2000" i="1">
                <a:solidFill>
                  <a:srgbClr val="002060"/>
                </a:solidFill>
                <a:latin typeface="Arial Unicode MS" pitchFamily="50" charset="-128"/>
                <a:ea typeface="Arial Unicode MS" pitchFamily="50" charset="-128"/>
                <a:cs typeface="Arial Unicode MS" pitchFamily="50" charset="-128"/>
              </a:rPr>
              <a:t>cả cũng giống như chu kì thay đổi tâm lý của con người, mà giá cả phản ánh tâm lý nên giá cả cũng sẽ có quy luật và có sự lặp lại cho chính bản thân </a:t>
            </a:r>
            <a:r>
              <a:rPr lang="en-US" sz="2000" i="1" smtClean="0">
                <a:solidFill>
                  <a:srgbClr val="002060"/>
                </a:solidFill>
                <a:latin typeface="Arial Unicode MS" pitchFamily="50" charset="-128"/>
                <a:ea typeface="Arial Unicode MS" pitchFamily="50" charset="-128"/>
                <a:cs typeface="Arial Unicode MS" pitchFamily="50" charset="-128"/>
              </a:rPr>
              <a:t>nó</a:t>
            </a:r>
            <a:r>
              <a:rPr lang="en-US" sz="2000" i="1">
                <a:solidFill>
                  <a:srgbClr val="002060"/>
                </a:solidFill>
                <a:latin typeface="Arial Unicode MS" pitchFamily="50" charset="-128"/>
                <a:ea typeface="Arial Unicode MS" pitchFamily="50" charset="-128"/>
                <a:cs typeface="Arial Unicode MS" pitchFamily="50" charset="-128"/>
              </a:rPr>
              <a:t>.</a:t>
            </a:r>
            <a:endParaRPr lang="en-US" altLang="ja-JP" sz="2000" i="1">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36</a:t>
            </a:fld>
            <a:endParaRPr lang="en-US" altLang="ja-JP"/>
          </a:p>
        </p:txBody>
      </p:sp>
    </p:spTree>
    <p:extLst>
      <p:ext uri="{BB962C8B-B14F-4D97-AF65-F5344CB8AC3E}">
        <p14:creationId xmlns:p14="http://schemas.microsoft.com/office/powerpoint/2010/main" val="1997444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085635" y="0"/>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560539"/>
            <a:ext cx="9108690" cy="29890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Lý thuyết Dow</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smtClean="0">
                <a:solidFill>
                  <a:srgbClr val="002060"/>
                </a:solidFill>
                <a:latin typeface="Arial Unicode MS" pitchFamily="50" charset="-128"/>
                <a:ea typeface="Arial Unicode MS" pitchFamily="50" charset="-128"/>
                <a:cs typeface="Arial Unicode MS" pitchFamily="50" charset="-128"/>
              </a:rPr>
              <a:t>Lý thuyết nền tảng cho PTKT được </a:t>
            </a:r>
            <a:r>
              <a:rPr lang="en-US" sz="2400">
                <a:solidFill>
                  <a:srgbClr val="002060"/>
                </a:solidFill>
                <a:latin typeface="Arial Unicode MS" pitchFamily="50" charset="-128"/>
                <a:ea typeface="Arial Unicode MS" pitchFamily="50" charset="-128"/>
                <a:cs typeface="Arial Unicode MS" pitchFamily="50" charset="-128"/>
              </a:rPr>
              <a:t>Charles Henry Dow (06/11/1851-04/12/1902</a:t>
            </a:r>
            <a:r>
              <a:rPr lang="en-US" sz="2400" smtClean="0">
                <a:solidFill>
                  <a:srgbClr val="002060"/>
                </a:solidFill>
                <a:latin typeface="Arial Unicode MS" pitchFamily="50" charset="-128"/>
                <a:ea typeface="Arial Unicode MS" pitchFamily="50" charset="-128"/>
                <a:cs typeface="Arial Unicode MS" pitchFamily="50" charset="-128"/>
              </a:rPr>
              <a:t>) phát triển (phát minh Dow Jones).</a:t>
            </a:r>
            <a:endParaRPr lang="en-US" altLang="ja-JP"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smtClean="0">
                <a:solidFill>
                  <a:srgbClr val="002060"/>
                </a:solidFill>
                <a:latin typeface="Arial Unicode MS" pitchFamily="50" charset="-128"/>
                <a:ea typeface="Arial Unicode MS" pitchFamily="50" charset="-128"/>
                <a:cs typeface="Arial Unicode MS" pitchFamily="50" charset="-128"/>
              </a:rPr>
              <a:t>Gồm 12 nguyên lý quan trọng:</a:t>
            </a:r>
          </a:p>
          <a:p>
            <a:pPr algn="just">
              <a:buFont typeface="Wingdings" pitchFamily="2" charset="2"/>
              <a:buChar char="v"/>
            </a:pPr>
            <a:r>
              <a:rPr lang="en-US" sz="2400" smtClean="0">
                <a:solidFill>
                  <a:srgbClr val="002060"/>
                </a:solidFill>
                <a:latin typeface="Arial Unicode MS" pitchFamily="50" charset="-128"/>
                <a:ea typeface="Arial Unicode MS" pitchFamily="50" charset="-128"/>
                <a:cs typeface="Arial Unicode MS" pitchFamily="50" charset="-128"/>
              </a:rPr>
              <a:t>Hạn chế: quá trễ; thường làm</a:t>
            </a:r>
          </a:p>
          <a:p>
            <a:pPr marL="0" indent="0" algn="just">
              <a:buNone/>
            </a:pPr>
            <a:r>
              <a:rPr lang="en-US" sz="2400">
                <a:solidFill>
                  <a:srgbClr val="002060"/>
                </a:solidFill>
                <a:latin typeface="Arial Unicode MS" pitchFamily="50" charset="-128"/>
                <a:ea typeface="Arial Unicode MS" pitchFamily="50" charset="-128"/>
                <a:cs typeface="Arial Unicode MS" pitchFamily="50" charset="-128"/>
              </a:rPr>
              <a:t>c</a:t>
            </a:r>
            <a:r>
              <a:rPr lang="en-US" sz="2400" smtClean="0">
                <a:solidFill>
                  <a:srgbClr val="002060"/>
                </a:solidFill>
                <a:latin typeface="Arial Unicode MS" pitchFamily="50" charset="-128"/>
                <a:ea typeface="Arial Unicode MS" pitchFamily="50" charset="-128"/>
                <a:cs typeface="Arial Unicode MS" pitchFamily="50" charset="-128"/>
              </a:rPr>
              <a:t>ho NĐT băn khoăn; luôn đúng?</a:t>
            </a:r>
          </a:p>
          <a:p>
            <a:pPr algn="just">
              <a:buFont typeface="Wingdings" pitchFamily="2" charset="2"/>
              <a:buChar char="v"/>
            </a:pPr>
            <a:endParaRPr lang="en-US" sz="24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37</a:t>
            </a:fld>
            <a:endParaRPr lang="en-US" altLang="ja-JP"/>
          </a:p>
        </p:txBody>
      </p:sp>
      <p:grpSp>
        <p:nvGrpSpPr>
          <p:cNvPr id="6" name="Group 5"/>
          <p:cNvGrpSpPr/>
          <p:nvPr/>
        </p:nvGrpSpPr>
        <p:grpSpPr>
          <a:xfrm>
            <a:off x="1781100" y="1982532"/>
            <a:ext cx="6868639" cy="4042117"/>
            <a:chOff x="1682244" y="1982532"/>
            <a:chExt cx="6868639" cy="4042117"/>
          </a:xfrm>
        </p:grpSpPr>
        <p:grpSp>
          <p:nvGrpSpPr>
            <p:cNvPr id="5" name="Group 4"/>
            <p:cNvGrpSpPr/>
            <p:nvPr/>
          </p:nvGrpSpPr>
          <p:grpSpPr>
            <a:xfrm>
              <a:off x="1682244" y="3549620"/>
              <a:ext cx="6868639" cy="2475029"/>
              <a:chOff x="508345" y="2504744"/>
              <a:chExt cx="7287049" cy="2732644"/>
            </a:xfrm>
          </p:grpSpPr>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45" y="2504744"/>
                <a:ext cx="3643524" cy="2732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870" y="2504745"/>
                <a:ext cx="3643524" cy="2732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564" y="1982532"/>
              <a:ext cx="3434319" cy="156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113474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085635" y="0"/>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53148" y="696463"/>
            <a:ext cx="9108690" cy="450573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a:t>
            </a:r>
            <a:r>
              <a:rPr lang="en-US" altLang="ja-JP" sz="2800" b="1" smtClean="0">
                <a:solidFill>
                  <a:srgbClr val="00B0F0"/>
                </a:solidFill>
                <a:latin typeface="Arial Unicode MS" pitchFamily="50" charset="-128"/>
                <a:ea typeface="Arial Unicode MS" pitchFamily="50" charset="-128"/>
                <a:cs typeface="Arial Unicode MS" pitchFamily="50" charset="-128"/>
              </a:rPr>
              <a:t>Tóm tắt Lý </a:t>
            </a:r>
            <a:r>
              <a:rPr lang="en-US" altLang="ja-JP" sz="2800" b="1" smtClean="0">
                <a:solidFill>
                  <a:srgbClr val="00B0F0"/>
                </a:solidFill>
                <a:latin typeface="Arial Unicode MS" pitchFamily="50" charset="-128"/>
                <a:ea typeface="Arial Unicode MS" pitchFamily="50" charset="-128"/>
                <a:cs typeface="Arial Unicode MS" pitchFamily="50" charset="-128"/>
              </a:rPr>
              <a:t>thuyết </a:t>
            </a:r>
            <a:r>
              <a:rPr lang="en-US" altLang="ja-JP" sz="2800" b="1" smtClean="0">
                <a:solidFill>
                  <a:srgbClr val="00B0F0"/>
                </a:solidFill>
                <a:latin typeface="Arial Unicode MS" pitchFamily="50" charset="-128"/>
                <a:ea typeface="Arial Unicode MS" pitchFamily="50" charset="-128"/>
                <a:cs typeface="Arial Unicode MS" pitchFamily="50" charset="-128"/>
              </a:rPr>
              <a:t>Dow</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lvl="0" algn="just">
              <a:buFont typeface="Wingdings" pitchFamily="2" charset="2"/>
              <a:buChar char="v"/>
            </a:pPr>
            <a:r>
              <a:rPr lang="vi-VN" sz="2800">
                <a:solidFill>
                  <a:srgbClr val="002060"/>
                </a:solidFill>
                <a:latin typeface="Arial Unicode MS" pitchFamily="50" charset="-128"/>
                <a:ea typeface="Arial Unicode MS" pitchFamily="50" charset="-128"/>
                <a:cs typeface="Arial Unicode MS" pitchFamily="50" charset="-128"/>
              </a:rPr>
              <a:t>Giá phản ánh tất cả các hành vi của </a:t>
            </a:r>
            <a:r>
              <a:rPr lang="vi-VN" sz="2800">
                <a:solidFill>
                  <a:srgbClr val="002060"/>
                </a:solidFill>
                <a:latin typeface="Arial Unicode MS" pitchFamily="50" charset="-128"/>
                <a:ea typeface="Arial Unicode MS" pitchFamily="50" charset="-128"/>
                <a:cs typeface="Arial Unicode MS" pitchFamily="50" charset="-128"/>
              </a:rPr>
              <a:t>thị </a:t>
            </a:r>
            <a:r>
              <a:rPr lang="vi-VN" sz="2800" smtClean="0">
                <a:solidFill>
                  <a:srgbClr val="002060"/>
                </a:solidFill>
                <a:latin typeface="Arial Unicode MS" pitchFamily="50" charset="-128"/>
                <a:ea typeface="Arial Unicode MS" pitchFamily="50" charset="-128"/>
                <a:cs typeface="Arial Unicode MS" pitchFamily="50" charset="-128"/>
              </a:rPr>
              <a:t>trường</a:t>
            </a:r>
            <a:r>
              <a:rPr lang="en-US" sz="2800" smtClean="0">
                <a:solidFill>
                  <a:srgbClr val="002060"/>
                </a:solidFill>
                <a:latin typeface="Arial Unicode MS" pitchFamily="50" charset="-128"/>
                <a:ea typeface="Arial Unicode MS" pitchFamily="50" charset="-128"/>
                <a:cs typeface="Arial Unicode MS" pitchFamily="50" charset="-128"/>
              </a:rPr>
              <a:t>.</a:t>
            </a:r>
            <a:endParaRPr lang="en-US"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vi-VN" sz="2800">
                <a:solidFill>
                  <a:srgbClr val="002060"/>
                </a:solidFill>
                <a:latin typeface="Arial Unicode MS" pitchFamily="50" charset="-128"/>
                <a:ea typeface="Arial Unicode MS" pitchFamily="50" charset="-128"/>
                <a:cs typeface="Arial Unicode MS" pitchFamily="50" charset="-128"/>
              </a:rPr>
              <a:t>Thị trường có 3 sự dịch chuyển</a:t>
            </a:r>
            <a:r>
              <a:rPr lang="en-US" sz="2800">
                <a:solidFill>
                  <a:srgbClr val="002060"/>
                </a:solidFill>
                <a:latin typeface="Arial Unicode MS" pitchFamily="50" charset="-128"/>
                <a:ea typeface="Arial Unicode MS" pitchFamily="50" charset="-128"/>
                <a:cs typeface="Arial Unicode MS" pitchFamily="50" charset="-128"/>
              </a:rPr>
              <a:t>.</a:t>
            </a:r>
            <a:endParaRPr lang="en-US" altLang="ja-JP"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vi-VN" sz="2800">
                <a:solidFill>
                  <a:srgbClr val="002060"/>
                </a:solidFill>
                <a:latin typeface="Arial Unicode MS" pitchFamily="50" charset="-128"/>
                <a:ea typeface="Arial Unicode MS" pitchFamily="50" charset="-128"/>
                <a:cs typeface="Arial Unicode MS" pitchFamily="50" charset="-128"/>
              </a:rPr>
              <a:t>Các đường xu thế sẽ chỉ ra sự dịch chuyển</a:t>
            </a:r>
            <a:r>
              <a:rPr lang="en-US" sz="2800">
                <a:solidFill>
                  <a:srgbClr val="002060"/>
                </a:solidFill>
                <a:latin typeface="Arial Unicode MS" pitchFamily="50" charset="-128"/>
                <a:ea typeface="Arial Unicode MS" pitchFamily="50" charset="-128"/>
                <a:cs typeface="Arial Unicode MS" pitchFamily="50" charset="-128"/>
              </a:rPr>
              <a:t> </a:t>
            </a:r>
            <a:r>
              <a:rPr lang="en-US" sz="2800">
                <a:solidFill>
                  <a:srgbClr val="002060"/>
                </a:solidFill>
                <a:latin typeface="Arial Unicode MS" pitchFamily="50" charset="-128"/>
                <a:ea typeface="Arial Unicode MS" pitchFamily="50" charset="-128"/>
                <a:cs typeface="Arial Unicode MS" pitchFamily="50" charset="-128"/>
              </a:rPr>
              <a:t>đó.</a:t>
            </a:r>
          </a:p>
          <a:p>
            <a:pPr algn="just">
              <a:buFont typeface="Wingdings" pitchFamily="2" charset="2"/>
              <a:buChar char="v"/>
            </a:pPr>
            <a:r>
              <a:rPr lang="vi-VN" sz="2800">
                <a:solidFill>
                  <a:srgbClr val="002060"/>
                </a:solidFill>
                <a:latin typeface="Arial Unicode MS" pitchFamily="50" charset="-128"/>
                <a:ea typeface="Arial Unicode MS" pitchFamily="50" charset="-128"/>
                <a:cs typeface="Arial Unicode MS" pitchFamily="50" charset="-128"/>
              </a:rPr>
              <a:t>Mối quan hệ giá - khối lượng là nền tảng cho dự </a:t>
            </a:r>
            <a:r>
              <a:rPr lang="vi-VN" sz="2800">
                <a:solidFill>
                  <a:srgbClr val="002060"/>
                </a:solidFill>
                <a:latin typeface="Arial Unicode MS" pitchFamily="50" charset="-128"/>
                <a:ea typeface="Arial Unicode MS" pitchFamily="50" charset="-128"/>
                <a:cs typeface="Arial Unicode MS" pitchFamily="50" charset="-128"/>
              </a:rPr>
              <a:t>báo</a:t>
            </a:r>
            <a:r>
              <a:rPr lang="en-US" sz="2800">
                <a:solidFill>
                  <a:srgbClr val="002060"/>
                </a:solidFill>
                <a:latin typeface="Arial Unicode MS" pitchFamily="50" charset="-128"/>
                <a:ea typeface="Arial Unicode MS" pitchFamily="50" charset="-128"/>
                <a:cs typeface="Arial Unicode MS" pitchFamily="50" charset="-128"/>
              </a:rPr>
              <a:t>.</a:t>
            </a:r>
            <a:endParaRPr lang="en-US" sz="2800">
              <a:solidFill>
                <a:srgbClr val="002060"/>
              </a:solidFill>
              <a:latin typeface="Arial Unicode MS" pitchFamily="50" charset="-128"/>
              <a:ea typeface="Arial Unicode MS" pitchFamily="50" charset="-128"/>
              <a:cs typeface="Arial Unicode MS" pitchFamily="50" charset="-128"/>
            </a:endParaRPr>
          </a:p>
          <a:p>
            <a:pPr lvl="0" algn="just">
              <a:buFont typeface="Wingdings" pitchFamily="2" charset="2"/>
              <a:buChar char="v"/>
            </a:pPr>
            <a:r>
              <a:rPr lang="vi-VN" sz="2800">
                <a:solidFill>
                  <a:srgbClr val="002060"/>
                </a:solidFill>
                <a:latin typeface="Arial Unicode MS" pitchFamily="50" charset="-128"/>
                <a:ea typeface="Arial Unicode MS" pitchFamily="50" charset="-128"/>
                <a:cs typeface="Arial Unicode MS" pitchFamily="50" charset="-128"/>
              </a:rPr>
              <a:t>Chuyển dịch của g</a:t>
            </a:r>
            <a:r>
              <a:rPr lang="en-US" sz="2800">
                <a:solidFill>
                  <a:srgbClr val="002060"/>
                </a:solidFill>
                <a:latin typeface="Arial Unicode MS" pitchFamily="50" charset="-128"/>
                <a:ea typeface="Arial Unicode MS" pitchFamily="50" charset="-128"/>
                <a:cs typeface="Arial Unicode MS" pitchFamily="50" charset="-128"/>
              </a:rPr>
              <a:t>iá</a:t>
            </a:r>
            <a:r>
              <a:rPr lang="vi-VN" sz="2800">
                <a:solidFill>
                  <a:srgbClr val="002060"/>
                </a:solidFill>
                <a:latin typeface="Arial Unicode MS" pitchFamily="50" charset="-128"/>
                <a:ea typeface="Arial Unicode MS" pitchFamily="50" charset="-128"/>
                <a:cs typeface="Arial Unicode MS" pitchFamily="50" charset="-128"/>
              </a:rPr>
              <a:t> cho phép xác định các </a:t>
            </a:r>
            <a:r>
              <a:rPr lang="vi-VN" sz="2800">
                <a:solidFill>
                  <a:srgbClr val="002060"/>
                </a:solidFill>
                <a:latin typeface="Arial Unicode MS" pitchFamily="50" charset="-128"/>
                <a:ea typeface="Arial Unicode MS" pitchFamily="50" charset="-128"/>
                <a:cs typeface="Arial Unicode MS" pitchFamily="50" charset="-128"/>
              </a:rPr>
              <a:t>xu </a:t>
            </a:r>
            <a:r>
              <a:rPr lang="vi-VN" sz="2800" smtClean="0">
                <a:solidFill>
                  <a:srgbClr val="002060"/>
                </a:solidFill>
                <a:latin typeface="Arial Unicode MS" pitchFamily="50" charset="-128"/>
                <a:ea typeface="Arial Unicode MS" pitchFamily="50" charset="-128"/>
                <a:cs typeface="Arial Unicode MS" pitchFamily="50" charset="-128"/>
              </a:rPr>
              <a:t>hướng</a:t>
            </a:r>
            <a:r>
              <a:rPr lang="en-US" sz="2800" smtClean="0">
                <a:solidFill>
                  <a:srgbClr val="002060"/>
                </a:solidFill>
                <a:latin typeface="Arial Unicode MS" pitchFamily="50" charset="-128"/>
                <a:ea typeface="Arial Unicode MS" pitchFamily="50" charset="-128"/>
                <a:cs typeface="Arial Unicode MS" pitchFamily="50" charset="-128"/>
              </a:rPr>
              <a:t>.</a:t>
            </a:r>
            <a:endParaRPr lang="en-US" sz="2800">
              <a:solidFill>
                <a:srgbClr val="002060"/>
              </a:solidFill>
              <a:latin typeface="Arial Unicode MS" pitchFamily="50" charset="-128"/>
              <a:ea typeface="Arial Unicode MS" pitchFamily="50" charset="-128"/>
              <a:cs typeface="Arial Unicode MS" pitchFamily="50" charset="-128"/>
            </a:endParaRPr>
          </a:p>
          <a:p>
            <a:pPr lvl="0" algn="just">
              <a:buFont typeface="Wingdings" pitchFamily="2" charset="2"/>
              <a:buChar char="v"/>
            </a:pPr>
            <a:r>
              <a:rPr lang="vi-VN" sz="2800">
                <a:solidFill>
                  <a:srgbClr val="002060"/>
                </a:solidFill>
                <a:latin typeface="Arial Unicode MS" pitchFamily="50" charset="-128"/>
                <a:ea typeface="Arial Unicode MS" pitchFamily="50" charset="-128"/>
                <a:cs typeface="Arial Unicode MS" pitchFamily="50" charset="-128"/>
              </a:rPr>
              <a:t>Danh mục phải được </a:t>
            </a:r>
            <a:r>
              <a:rPr lang="vi-VN" sz="2800">
                <a:solidFill>
                  <a:srgbClr val="002060"/>
                </a:solidFill>
                <a:latin typeface="Arial Unicode MS" pitchFamily="50" charset="-128"/>
                <a:ea typeface="Arial Unicode MS" pitchFamily="50" charset="-128"/>
                <a:cs typeface="Arial Unicode MS" pitchFamily="50" charset="-128"/>
              </a:rPr>
              <a:t>xác </a:t>
            </a:r>
            <a:r>
              <a:rPr lang="vi-VN" sz="2800" smtClean="0">
                <a:solidFill>
                  <a:srgbClr val="002060"/>
                </a:solidFill>
                <a:latin typeface="Arial Unicode MS" pitchFamily="50" charset="-128"/>
                <a:ea typeface="Arial Unicode MS" pitchFamily="50" charset="-128"/>
                <a:cs typeface="Arial Unicode MS" pitchFamily="50" charset="-128"/>
              </a:rPr>
              <a:t>định</a:t>
            </a:r>
            <a:r>
              <a:rPr lang="en-US" sz="2800" smtClean="0">
                <a:solidFill>
                  <a:srgbClr val="002060"/>
                </a:solidFill>
                <a:latin typeface="Arial Unicode MS" pitchFamily="50" charset="-128"/>
                <a:ea typeface="Arial Unicode MS" pitchFamily="50" charset="-128"/>
                <a:cs typeface="Arial Unicode MS" pitchFamily="50" charset="-128"/>
              </a:rPr>
              <a:t>.</a:t>
            </a:r>
            <a:endParaRPr lang="en-US"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sz="24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38</a:t>
            </a:fld>
            <a:endParaRPr lang="en-US" altLang="ja-JP"/>
          </a:p>
        </p:txBody>
      </p:sp>
    </p:spTree>
    <p:extLst>
      <p:ext uri="{BB962C8B-B14F-4D97-AF65-F5344CB8AC3E}">
        <p14:creationId xmlns:p14="http://schemas.microsoft.com/office/powerpoint/2010/main" val="1630938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085635" y="0"/>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560540"/>
            <a:ext cx="9108690" cy="465072"/>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loại đồ thị thường dùng</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sz="24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39</a:t>
            </a:fld>
            <a:endParaRPr lang="en-US" altLang="ja-JP"/>
          </a:p>
        </p:txBody>
      </p:sp>
      <p:grpSp>
        <p:nvGrpSpPr>
          <p:cNvPr id="7" name="Group 6"/>
          <p:cNvGrpSpPr/>
          <p:nvPr/>
        </p:nvGrpSpPr>
        <p:grpSpPr>
          <a:xfrm>
            <a:off x="413476" y="1158102"/>
            <a:ext cx="9144000" cy="4192373"/>
            <a:chOff x="672973" y="1158103"/>
            <a:chExt cx="9144000" cy="342900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73" y="1158103"/>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973" y="1158103"/>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617982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1. Tổng Quan Về Chuỗi thời gian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2"/>
            <a:ext cx="9108690" cy="53336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Dự báo dữ liệu chuỗi thời gian trong lĩnh vực tài chính đang là một xu thế được quan tâm:</a:t>
            </a:r>
            <a:endParaRPr lang="en-US" altLang="ja-JP" sz="28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400" smtClean="0">
                <a:solidFill>
                  <a:srgbClr val="002060"/>
                </a:solidFill>
                <a:latin typeface="Arial Unicode MS" pitchFamily="50" charset="-128"/>
                <a:ea typeface="Arial Unicode MS" pitchFamily="50" charset="-128"/>
                <a:cs typeface="Arial Unicode MS" pitchFamily="50" charset="-128"/>
              </a:rPr>
              <a:t>Dự báo Tỷ giá hối đoái trong mua bán ngoại tệ.</a:t>
            </a:r>
            <a:endParaRPr lang="ja-JP" altLang="ja-JP" sz="24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400" smtClean="0">
                <a:solidFill>
                  <a:srgbClr val="002060"/>
                </a:solidFill>
                <a:latin typeface="Arial Unicode MS" pitchFamily="50" charset="-128"/>
                <a:ea typeface="Arial Unicode MS" pitchFamily="50" charset="-128"/>
                <a:cs typeface="Arial Unicode MS" pitchFamily="50" charset="-128"/>
              </a:rPr>
              <a:t>Dự báo Giá chứng khoán trong đầu tư tài chính.</a:t>
            </a:r>
          </a:p>
          <a:p>
            <a:pPr algn="just">
              <a:buFont typeface="Wingdings" pitchFamily="2" charset="2"/>
              <a:buChar char="v"/>
            </a:pPr>
            <a:r>
              <a:rPr lang="en-US" altLang="ja-JP" sz="2400" smtClean="0">
                <a:solidFill>
                  <a:srgbClr val="002060"/>
                </a:solidFill>
                <a:latin typeface="Arial Unicode MS" pitchFamily="50" charset="-128"/>
                <a:ea typeface="Arial Unicode MS" pitchFamily="50" charset="-128"/>
                <a:cs typeface="Arial Unicode MS" pitchFamily="50" charset="-128"/>
              </a:rPr>
              <a:t>Dự báo Giá vàng</a:t>
            </a:r>
            <a:r>
              <a:rPr lang="en-US" altLang="ja-JP" sz="2400" smtClean="0">
                <a:solidFill>
                  <a:srgbClr val="002060"/>
                </a:solidFill>
                <a:latin typeface="Arial Unicode MS" pitchFamily="50" charset="-128"/>
                <a:ea typeface="Arial Unicode MS" pitchFamily="50" charset="-128"/>
                <a:cs typeface="Arial Unicode MS" pitchFamily="50" charset="-128"/>
              </a:rPr>
              <a:t>,….</a:t>
            </a:r>
            <a:endParaRPr lang="en-US" altLang="ja-JP" sz="24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400" smtClean="0">
                <a:solidFill>
                  <a:srgbClr val="002060"/>
                </a:solidFill>
                <a:latin typeface="Arial Unicode MS" pitchFamily="50" charset="-128"/>
                <a:ea typeface="Arial Unicode MS" pitchFamily="50" charset="-128"/>
                <a:cs typeface="Arial Unicode MS" pitchFamily="50" charset="-128"/>
              </a:rPr>
              <a:t>Một số kỹ thuật, mô hình cơ bản</a:t>
            </a:r>
            <a:r>
              <a:rPr lang="en-US" altLang="ja-JP" smtClean="0">
                <a:solidFill>
                  <a:srgbClr val="002060"/>
                </a:solidFill>
                <a:latin typeface="Arial Unicode MS" pitchFamily="50" charset="-128"/>
                <a:ea typeface="Arial Unicode MS" pitchFamily="50" charset="-128"/>
                <a:cs typeface="Arial Unicode MS" pitchFamily="50" charset="-128"/>
              </a:rPr>
              <a:t>:</a:t>
            </a: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	Mô </a:t>
            </a:r>
            <a:r>
              <a:rPr lang="en-US" altLang="ja-JP" sz="2000">
                <a:solidFill>
                  <a:srgbClr val="002060"/>
                </a:solidFill>
                <a:latin typeface="Arial Unicode MS" pitchFamily="50" charset="-128"/>
                <a:ea typeface="Arial Unicode MS" pitchFamily="50" charset="-128"/>
                <a:cs typeface="Arial Unicode MS" pitchFamily="50" charset="-128"/>
              </a:rPr>
              <a:t>hình ARIMA &amp; mạng </a:t>
            </a:r>
            <a:r>
              <a:rPr lang="en-US" altLang="ja-JP" sz="2000" smtClean="0">
                <a:solidFill>
                  <a:srgbClr val="002060"/>
                </a:solidFill>
                <a:latin typeface="Arial Unicode MS" pitchFamily="50" charset="-128"/>
                <a:ea typeface="Arial Unicode MS" pitchFamily="50" charset="-128"/>
                <a:cs typeface="Arial Unicode MS" pitchFamily="50" charset="-128"/>
              </a:rPr>
              <a:t>ANN trong dự báo dự đoán</a:t>
            </a:r>
          </a:p>
          <a:p>
            <a:pPr lvl="1" algn="just">
              <a:buFont typeface="Wingdings" pitchFamily="2" charset="2"/>
              <a:buChar char="Ø"/>
            </a:pPr>
            <a:r>
              <a:rPr lang="en-US" altLang="ja-JP" sz="2000">
                <a:solidFill>
                  <a:srgbClr val="002060"/>
                </a:solidFill>
                <a:latin typeface="Arial Unicode MS" pitchFamily="50" charset="-128"/>
                <a:ea typeface="Arial Unicode MS" pitchFamily="50" charset="-128"/>
                <a:cs typeface="Arial Unicode MS" pitchFamily="50" charset="-128"/>
              </a:rPr>
              <a:t>	</a:t>
            </a:r>
            <a:r>
              <a:rPr lang="en-US" altLang="ja-JP" sz="2000" smtClean="0">
                <a:solidFill>
                  <a:srgbClr val="002060"/>
                </a:solidFill>
                <a:latin typeface="Arial Unicode MS" pitchFamily="50" charset="-128"/>
                <a:ea typeface="Arial Unicode MS" pitchFamily="50" charset="-128"/>
                <a:cs typeface="Arial Unicode MS" pitchFamily="50" charset="-128"/>
              </a:rPr>
              <a:t>Mô hình Random walk và Autoregressive (AR)</a:t>
            </a:r>
          </a:p>
          <a:p>
            <a:pPr lvl="1" algn="just">
              <a:buFont typeface="Wingdings" pitchFamily="2" charset="2"/>
              <a:buChar char="Ø"/>
            </a:pPr>
            <a:r>
              <a:rPr lang="en-US" altLang="ja-JP" sz="2000">
                <a:solidFill>
                  <a:srgbClr val="002060"/>
                </a:solidFill>
                <a:latin typeface="Arial Unicode MS" pitchFamily="50" charset="-128"/>
                <a:ea typeface="Arial Unicode MS" pitchFamily="50" charset="-128"/>
                <a:cs typeface="Arial Unicode MS" pitchFamily="50" charset="-128"/>
              </a:rPr>
              <a:t>	</a:t>
            </a:r>
            <a:r>
              <a:rPr lang="en-US" altLang="ja-JP" sz="2000" smtClean="0">
                <a:solidFill>
                  <a:srgbClr val="002060"/>
                </a:solidFill>
                <a:latin typeface="Arial Unicode MS" pitchFamily="50" charset="-128"/>
                <a:ea typeface="Arial Unicode MS" pitchFamily="50" charset="-128"/>
                <a:cs typeface="Arial Unicode MS" pitchFamily="50" charset="-128"/>
              </a:rPr>
              <a:t>Các mô hình phân tích tính không ổn định GARCH và Stochastic Volatility</a:t>
            </a:r>
          </a:p>
          <a:p>
            <a:pPr lvl="1" algn="just">
              <a:buFont typeface="Wingdings" pitchFamily="2" charset="2"/>
              <a:buChar char="Ø"/>
            </a:pPr>
            <a:r>
              <a:rPr lang="en-US" altLang="ja-JP" sz="2000">
                <a:solidFill>
                  <a:srgbClr val="002060"/>
                </a:solidFill>
                <a:latin typeface="Arial Unicode MS" pitchFamily="50" charset="-128"/>
                <a:ea typeface="Arial Unicode MS" pitchFamily="50" charset="-128"/>
                <a:cs typeface="Arial Unicode MS" pitchFamily="50" charset="-128"/>
              </a:rPr>
              <a:t>  </a:t>
            </a:r>
            <a:r>
              <a:rPr lang="en-US" altLang="ja-JP" sz="2000" smtClean="0">
                <a:solidFill>
                  <a:srgbClr val="002060"/>
                </a:solidFill>
                <a:latin typeface="Arial Unicode MS" pitchFamily="50" charset="-128"/>
                <a:ea typeface="Arial Unicode MS" pitchFamily="50" charset="-128"/>
                <a:cs typeface="Arial Unicode MS" pitchFamily="50" charset="-128"/>
              </a:rPr>
              <a:t>Các giải thuật: K-NN, giải thuật tìm kiếm Tabu thích nghi trong huấn luyện ANN, giải thuật gom cụm dữ liệu (BIRCH, DBSCAN,…)</a:t>
            </a: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a:t>
            </a:fld>
            <a:endParaRPr lang="en-US" altLang="ja-JP"/>
          </a:p>
        </p:txBody>
      </p:sp>
    </p:spTree>
    <p:extLst>
      <p:ext uri="{BB962C8B-B14F-4D97-AF65-F5344CB8AC3E}">
        <p14:creationId xmlns:p14="http://schemas.microsoft.com/office/powerpoint/2010/main" val="3071574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085635" y="0"/>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560540"/>
            <a:ext cx="9108690" cy="465072"/>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loại đồ thị thường dùng</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sz="24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40</a:t>
            </a:fld>
            <a:endParaRPr lang="en-US" altLang="ja-JP"/>
          </a:p>
        </p:txBody>
      </p:sp>
      <p:grpSp>
        <p:nvGrpSpPr>
          <p:cNvPr id="5" name="Group 4"/>
          <p:cNvGrpSpPr/>
          <p:nvPr/>
        </p:nvGrpSpPr>
        <p:grpSpPr>
          <a:xfrm>
            <a:off x="401123" y="1355810"/>
            <a:ext cx="9144000" cy="4031735"/>
            <a:chOff x="747113" y="1355811"/>
            <a:chExt cx="9144000" cy="342900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113" y="135581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113" y="135581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86059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085635" y="0"/>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560540"/>
            <a:ext cx="9108690" cy="465072"/>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loại đồ thị thường dùng</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sz="24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41</a:t>
            </a:fld>
            <a:endParaRPr lang="en-US" altLang="ja-JP"/>
          </a:p>
        </p:txBody>
      </p:sp>
      <p:grpSp>
        <p:nvGrpSpPr>
          <p:cNvPr id="5" name="Group 4"/>
          <p:cNvGrpSpPr/>
          <p:nvPr/>
        </p:nvGrpSpPr>
        <p:grpSpPr>
          <a:xfrm>
            <a:off x="401123" y="1096317"/>
            <a:ext cx="9144000" cy="4328298"/>
            <a:chOff x="401123" y="1096317"/>
            <a:chExt cx="9144000" cy="4328298"/>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123" y="1096318"/>
              <a:ext cx="4572000" cy="432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123" y="1096317"/>
              <a:ext cx="4572000" cy="432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114161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085635" y="0"/>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560540"/>
            <a:ext cx="9108690" cy="465072"/>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loại đồ thị thường dùng</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sz="24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42</a:t>
            </a:fld>
            <a:endParaRPr lang="en-US" altLang="ja-JP"/>
          </a:p>
        </p:txBody>
      </p:sp>
      <p:pic>
        <p:nvPicPr>
          <p:cNvPr id="13" name="Picture 12" descr="http://quacauvang.com.vn/Portals/0/Kien%20Thuc/PTKT/candlesticks/dark%20cloud%20cover%202.png"/>
          <p:cNvPicPr>
            <a:picLocks noChangeAspect="1" noChangeArrowheads="1"/>
          </p:cNvPicPr>
          <p:nvPr/>
        </p:nvPicPr>
        <p:blipFill>
          <a:blip r:embed="rId2"/>
          <a:srcRect/>
          <a:stretch>
            <a:fillRect/>
          </a:stretch>
        </p:blipFill>
        <p:spPr bwMode="auto">
          <a:xfrm>
            <a:off x="778476" y="1099561"/>
            <a:ext cx="7994821" cy="4881109"/>
          </a:xfrm>
          <a:prstGeom prst="rect">
            <a:avLst/>
          </a:prstGeom>
          <a:noFill/>
          <a:ln w="9525">
            <a:noFill/>
            <a:miter lim="800000"/>
            <a:headEnd/>
            <a:tailEnd/>
          </a:ln>
        </p:spPr>
      </p:pic>
    </p:spTree>
    <p:extLst>
      <p:ext uri="{BB962C8B-B14F-4D97-AF65-F5344CB8AC3E}">
        <p14:creationId xmlns:p14="http://schemas.microsoft.com/office/powerpoint/2010/main" val="28236069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085635" y="0"/>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53148" y="696463"/>
            <a:ext cx="9108690" cy="4864077"/>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a:t>
            </a:r>
            <a:r>
              <a:rPr lang="en-US" altLang="ja-JP" sz="2800" b="1">
                <a:solidFill>
                  <a:srgbClr val="00B0F0"/>
                </a:solidFill>
                <a:latin typeface="Arial Unicode MS" pitchFamily="50" charset="-128"/>
                <a:ea typeface="Arial Unicode MS" pitchFamily="50" charset="-128"/>
                <a:cs typeface="Arial Unicode MS" pitchFamily="50" charset="-128"/>
              </a:rPr>
              <a:t>Các </a:t>
            </a:r>
            <a:r>
              <a:rPr lang="en-US" altLang="ja-JP" sz="2800" b="1" smtClean="0">
                <a:solidFill>
                  <a:srgbClr val="00B0F0"/>
                </a:solidFill>
                <a:latin typeface="Arial Unicode MS" pitchFamily="50" charset="-128"/>
                <a:ea typeface="Arial Unicode MS" pitchFamily="50" charset="-128"/>
                <a:cs typeface="Arial Unicode MS" pitchFamily="50" charset="-128"/>
              </a:rPr>
              <a:t>mô hình </a:t>
            </a:r>
            <a:r>
              <a:rPr lang="en-US" altLang="ja-JP" sz="2800" b="1">
                <a:solidFill>
                  <a:srgbClr val="00B0F0"/>
                </a:solidFill>
                <a:latin typeface="Arial Unicode MS" pitchFamily="50" charset="-128"/>
                <a:ea typeface="Arial Unicode MS" pitchFamily="50" charset="-128"/>
                <a:cs typeface="Arial Unicode MS" pitchFamily="50" charset="-128"/>
              </a:rPr>
              <a:t>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lvl="0" algn="just">
              <a:buFont typeface="Wingdings" pitchFamily="2" charset="2"/>
              <a:buChar char="v"/>
            </a:pPr>
            <a:r>
              <a:rPr lang="en-US" sz="2800" smtClean="0">
                <a:solidFill>
                  <a:srgbClr val="002060"/>
                </a:solidFill>
                <a:latin typeface="Arial Unicode MS" pitchFamily="50" charset="-128"/>
                <a:ea typeface="Arial Unicode MS" pitchFamily="50" charset="-128"/>
                <a:cs typeface="Arial Unicode MS" pitchFamily="50" charset="-128"/>
              </a:rPr>
              <a:t>MH 2 đỉnh – 2 đáy; 3 </a:t>
            </a:r>
            <a:r>
              <a:rPr lang="en-US" sz="2800">
                <a:solidFill>
                  <a:srgbClr val="002060"/>
                </a:solidFill>
                <a:latin typeface="Arial Unicode MS" pitchFamily="50" charset="-128"/>
                <a:ea typeface="Arial Unicode MS" pitchFamily="50" charset="-128"/>
                <a:cs typeface="Arial Unicode MS" pitchFamily="50" charset="-128"/>
              </a:rPr>
              <a:t>đỉnh </a:t>
            </a:r>
            <a:r>
              <a:rPr lang="en-US" sz="2800">
                <a:solidFill>
                  <a:srgbClr val="002060"/>
                </a:solidFill>
                <a:latin typeface="Arial Unicode MS" pitchFamily="50" charset="-128"/>
                <a:ea typeface="Arial Unicode MS" pitchFamily="50" charset="-128"/>
                <a:cs typeface="Arial Unicode MS" pitchFamily="50" charset="-128"/>
              </a:rPr>
              <a:t>– </a:t>
            </a:r>
            <a:r>
              <a:rPr lang="en-US" sz="2800" smtClean="0">
                <a:solidFill>
                  <a:srgbClr val="002060"/>
                </a:solidFill>
                <a:latin typeface="Arial Unicode MS" pitchFamily="50" charset="-128"/>
                <a:ea typeface="Arial Unicode MS" pitchFamily="50" charset="-128"/>
                <a:cs typeface="Arial Unicode MS" pitchFamily="50" charset="-128"/>
              </a:rPr>
              <a:t>3 </a:t>
            </a:r>
            <a:r>
              <a:rPr lang="en-US" sz="2800">
                <a:solidFill>
                  <a:srgbClr val="002060"/>
                </a:solidFill>
                <a:latin typeface="Arial Unicode MS" pitchFamily="50" charset="-128"/>
                <a:ea typeface="Arial Unicode MS" pitchFamily="50" charset="-128"/>
                <a:cs typeface="Arial Unicode MS" pitchFamily="50" charset="-128"/>
              </a:rPr>
              <a:t>đáy</a:t>
            </a:r>
            <a:r>
              <a:rPr lang="en-US" sz="2800" smtClean="0">
                <a:solidFill>
                  <a:srgbClr val="002060"/>
                </a:solidFill>
                <a:latin typeface="Arial Unicode MS" pitchFamily="50" charset="-128"/>
                <a:ea typeface="Arial Unicode MS" pitchFamily="50" charset="-128"/>
                <a:cs typeface="Arial Unicode MS" pitchFamily="50" charset="-128"/>
              </a:rPr>
              <a:t>.</a:t>
            </a:r>
          </a:p>
          <a:p>
            <a:pPr lvl="0" algn="just">
              <a:buFont typeface="Wingdings" pitchFamily="2" charset="2"/>
              <a:buChar char="v"/>
            </a:pPr>
            <a:endParaRPr lang="en-US" sz="2800">
              <a:solidFill>
                <a:srgbClr val="002060"/>
              </a:solidFill>
              <a:latin typeface="Arial Unicode MS" pitchFamily="50" charset="-128"/>
              <a:ea typeface="Arial Unicode MS" pitchFamily="50" charset="-128"/>
              <a:cs typeface="Arial Unicode MS" pitchFamily="50" charset="-128"/>
            </a:endParaRPr>
          </a:p>
          <a:p>
            <a:pPr lvl="0" algn="just">
              <a:buFont typeface="Wingdings" pitchFamily="2" charset="2"/>
              <a:buChar char="v"/>
            </a:pPr>
            <a:endParaRPr lang="en-US"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smtClean="0">
                <a:solidFill>
                  <a:srgbClr val="002060"/>
                </a:solidFill>
                <a:latin typeface="Arial Unicode MS" pitchFamily="50" charset="-128"/>
                <a:ea typeface="Arial Unicode MS" pitchFamily="50" charset="-128"/>
                <a:cs typeface="Arial Unicode MS" pitchFamily="50" charset="-128"/>
              </a:rPr>
              <a:t>MH tam giác: hướng lên, hướng xuống, cân.</a:t>
            </a:r>
          </a:p>
          <a:p>
            <a:pPr algn="just">
              <a:buFont typeface="Wingdings" pitchFamily="2" charset="2"/>
              <a:buChar char="v"/>
            </a:pPr>
            <a:endParaRPr lang="en-US" altLang="ja-JP"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altLang="ja-JP"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smtClean="0">
                <a:solidFill>
                  <a:srgbClr val="002060"/>
                </a:solidFill>
                <a:latin typeface="Arial Unicode MS" pitchFamily="50" charset="-128"/>
                <a:ea typeface="Arial Unicode MS" pitchFamily="50" charset="-128"/>
                <a:cs typeface="Arial Unicode MS" pitchFamily="50" charset="-128"/>
              </a:rPr>
              <a:t>MH nến</a:t>
            </a:r>
            <a:r>
              <a:rPr lang="en-US" sz="2800">
                <a:solidFill>
                  <a:srgbClr val="002060"/>
                </a:solidFill>
                <a:latin typeface="Arial Unicode MS" pitchFamily="50" charset="-128"/>
                <a:ea typeface="Arial Unicode MS" pitchFamily="50" charset="-128"/>
                <a:cs typeface="Arial Unicode MS" pitchFamily="50" charset="-128"/>
              </a:rPr>
              <a:t>: </a:t>
            </a:r>
            <a:r>
              <a:rPr lang="en-US" sz="2800" smtClean="0">
                <a:solidFill>
                  <a:srgbClr val="002060"/>
                </a:solidFill>
                <a:latin typeface="Arial Unicode MS" pitchFamily="50" charset="-128"/>
                <a:ea typeface="Arial Unicode MS" pitchFamily="50" charset="-128"/>
                <a:cs typeface="Arial Unicode MS" pitchFamily="50" charset="-128"/>
              </a:rPr>
              <a:t>Marubozu</a:t>
            </a:r>
            <a:r>
              <a:rPr lang="en-US" sz="2800">
                <a:solidFill>
                  <a:srgbClr val="002060"/>
                </a:solidFill>
                <a:latin typeface="Arial Unicode MS" pitchFamily="50" charset="-128"/>
                <a:ea typeface="Arial Unicode MS" pitchFamily="50" charset="-128"/>
                <a:cs typeface="Arial Unicode MS" pitchFamily="50" charset="-128"/>
              </a:rPr>
              <a:t>, </a:t>
            </a:r>
            <a:r>
              <a:rPr lang="vi-VN" sz="2800" smtClean="0">
                <a:solidFill>
                  <a:srgbClr val="002060"/>
                </a:solidFill>
                <a:latin typeface="Arial Unicode MS" pitchFamily="50" charset="-128"/>
                <a:ea typeface="Arial Unicode MS" pitchFamily="50" charset="-128"/>
                <a:cs typeface="Arial Unicode MS" pitchFamily="50" charset="-128"/>
              </a:rPr>
              <a:t>Doji</a:t>
            </a:r>
            <a:r>
              <a:rPr lang="en-US" sz="2800">
                <a:solidFill>
                  <a:srgbClr val="002060"/>
                </a:solidFill>
                <a:latin typeface="Arial Unicode MS" pitchFamily="50" charset="-128"/>
                <a:ea typeface="Arial Unicode MS" pitchFamily="50" charset="-128"/>
                <a:cs typeface="Arial Unicode MS" pitchFamily="50" charset="-128"/>
              </a:rPr>
              <a:t>, </a:t>
            </a:r>
            <a:r>
              <a:rPr lang="en-US" sz="2800">
                <a:solidFill>
                  <a:srgbClr val="002060"/>
                </a:solidFill>
                <a:latin typeface="Arial Unicode MS" pitchFamily="50" charset="-128"/>
                <a:ea typeface="Arial Unicode MS" pitchFamily="50" charset="-128"/>
                <a:cs typeface="Arial Unicode MS" pitchFamily="50" charset="-128"/>
              </a:rPr>
              <a:t>Spinning </a:t>
            </a:r>
            <a:r>
              <a:rPr lang="en-US" sz="2800">
                <a:solidFill>
                  <a:srgbClr val="002060"/>
                </a:solidFill>
                <a:latin typeface="Arial Unicode MS" pitchFamily="50" charset="-128"/>
                <a:ea typeface="Arial Unicode MS" pitchFamily="50" charset="-128"/>
                <a:cs typeface="Arial Unicode MS" pitchFamily="50" charset="-128"/>
              </a:rPr>
              <a:t>top</a:t>
            </a:r>
            <a:r>
              <a:rPr lang="en-US" sz="2800" smtClean="0">
                <a:solidFill>
                  <a:srgbClr val="002060"/>
                </a:solidFill>
                <a:latin typeface="Arial Unicode MS" pitchFamily="50" charset="-128"/>
                <a:ea typeface="Arial Unicode MS" pitchFamily="50" charset="-128"/>
                <a:cs typeface="Arial Unicode MS" pitchFamily="50" charset="-128"/>
              </a:rPr>
              <a:t>, LvSb, LvSs… </a:t>
            </a:r>
            <a:endParaRPr lang="en-US" sz="28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43</a:t>
            </a:fld>
            <a:endParaRPr lang="en-US" altLang="ja-JP"/>
          </a:p>
        </p:txBody>
      </p:sp>
      <p:pic>
        <p:nvPicPr>
          <p:cNvPr id="7" name="Picture 6"/>
          <p:cNvPicPr>
            <a:picLocks noGrp="1" noChangeAspect="1" noChangeArrowheads="1"/>
          </p:cNvPicPr>
          <p:nvPr/>
        </p:nvPicPr>
        <p:blipFill>
          <a:blip r:embed="rId2"/>
          <a:srcRect/>
          <a:stretch>
            <a:fillRect/>
          </a:stretch>
        </p:blipFill>
        <p:spPr>
          <a:xfrm>
            <a:off x="1400372" y="1669284"/>
            <a:ext cx="2578510" cy="1203158"/>
          </a:xfrm>
          <a:prstGeom prst="rect">
            <a:avLst/>
          </a:prstGeom>
          <a:noFill/>
          <a:ln/>
        </p:spPr>
      </p:pic>
      <p:pic>
        <p:nvPicPr>
          <p:cNvPr id="8" name="Picture 7"/>
          <p:cNvPicPr>
            <a:picLocks noGrp="1" noChangeAspect="1" noChangeArrowheads="1"/>
          </p:cNvPicPr>
          <p:nvPr/>
        </p:nvPicPr>
        <p:blipFill>
          <a:blip r:embed="rId3"/>
          <a:srcRect/>
          <a:stretch>
            <a:fillRect/>
          </a:stretch>
        </p:blipFill>
        <p:spPr>
          <a:xfrm>
            <a:off x="4663820" y="1669285"/>
            <a:ext cx="2441336" cy="1219918"/>
          </a:xfrm>
          <a:prstGeom prst="rect">
            <a:avLst/>
          </a:prstGeom>
          <a:noFill/>
          <a:ln/>
        </p:spPr>
      </p:pic>
      <p:pic>
        <p:nvPicPr>
          <p:cNvPr id="9" name="Picture 8" descr="http://4.bp.blogspot.com/-d9zbduJl9ME/Tvuu4FjRo5I/AAAAAAAABC4/VbjWZ3QLpJM/s770/ascendingtriangle.PNG"/>
          <p:cNvPicPr>
            <a:picLocks noChangeAspect="1" noChangeArrowheads="1"/>
          </p:cNvPicPr>
          <p:nvPr/>
        </p:nvPicPr>
        <p:blipFill>
          <a:blip r:embed="rId4"/>
          <a:srcRect/>
          <a:stretch>
            <a:fillRect/>
          </a:stretch>
        </p:blipFill>
        <p:spPr bwMode="auto">
          <a:xfrm>
            <a:off x="1116742" y="3489976"/>
            <a:ext cx="2484376" cy="1459047"/>
          </a:xfrm>
          <a:prstGeom prst="rect">
            <a:avLst/>
          </a:prstGeom>
          <a:noFill/>
        </p:spPr>
      </p:pic>
      <p:pic>
        <p:nvPicPr>
          <p:cNvPr id="10" name="Picture 9" descr="http://2.bp.blogspot.com/-Xm3xFBL5AmU/Tv0DKvLU7gI/AAAAAAAABDk/hBr32JX_9Mk/s770/descendingtri.PNG"/>
          <p:cNvPicPr>
            <a:picLocks noChangeAspect="1" noChangeArrowheads="1"/>
          </p:cNvPicPr>
          <p:nvPr/>
        </p:nvPicPr>
        <p:blipFill>
          <a:blip r:embed="rId5"/>
          <a:srcRect/>
          <a:stretch>
            <a:fillRect/>
          </a:stretch>
        </p:blipFill>
        <p:spPr bwMode="auto">
          <a:xfrm>
            <a:off x="3632886" y="3408656"/>
            <a:ext cx="2811982" cy="1459047"/>
          </a:xfrm>
          <a:prstGeom prst="rect">
            <a:avLst/>
          </a:prstGeom>
          <a:noFill/>
        </p:spPr>
      </p:pic>
      <p:grpSp>
        <p:nvGrpSpPr>
          <p:cNvPr id="11" name="Group 10"/>
          <p:cNvGrpSpPr/>
          <p:nvPr/>
        </p:nvGrpSpPr>
        <p:grpSpPr>
          <a:xfrm flipV="1">
            <a:off x="6615440" y="3489975"/>
            <a:ext cx="2800418" cy="1335673"/>
            <a:chOff x="2286000" y="3223000"/>
            <a:chExt cx="4648200" cy="2492000"/>
          </a:xfrm>
        </p:grpSpPr>
        <p:grpSp>
          <p:nvGrpSpPr>
            <p:cNvPr id="12" name="Group 11"/>
            <p:cNvGrpSpPr/>
            <p:nvPr/>
          </p:nvGrpSpPr>
          <p:grpSpPr>
            <a:xfrm>
              <a:off x="2362200" y="3429000"/>
              <a:ext cx="4572000" cy="1600201"/>
              <a:chOff x="2362200" y="3429000"/>
              <a:chExt cx="4572000" cy="1600201"/>
            </a:xfrm>
          </p:grpSpPr>
          <p:cxnSp>
            <p:nvCxnSpPr>
              <p:cNvPr id="15" name="Straight Connector 14"/>
              <p:cNvCxnSpPr/>
              <p:nvPr/>
            </p:nvCxnSpPr>
            <p:spPr>
              <a:xfrm flipV="1">
                <a:off x="2362200" y="4343400"/>
                <a:ext cx="4572000" cy="685801"/>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2514600" y="3429000"/>
                <a:ext cx="4419600" cy="914400"/>
              </a:xfrm>
              <a:prstGeom prst="line">
                <a:avLst/>
              </a:prstGeom>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3276600" y="3905250"/>
                <a:ext cx="381000" cy="89535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3657600" y="3810000"/>
                <a:ext cx="457200" cy="9525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flipV="1">
                <a:off x="4114800" y="3771900"/>
                <a:ext cx="228600" cy="95250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V="1">
                <a:off x="4343400" y="3886200"/>
                <a:ext cx="457200" cy="83820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800600" y="3905250"/>
                <a:ext cx="228600" cy="6858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5029200" y="4038600"/>
                <a:ext cx="405245" cy="57150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434445" y="4038600"/>
                <a:ext cx="204355" cy="457200"/>
              </a:xfrm>
              <a:prstGeom prst="line">
                <a:avLst/>
              </a:prstGeom>
            </p:spPr>
            <p:style>
              <a:lnRef idx="1">
                <a:schemeClr val="dk1"/>
              </a:lnRef>
              <a:fillRef idx="0">
                <a:schemeClr val="dk1"/>
              </a:fillRef>
              <a:effectRef idx="0">
                <a:schemeClr val="dk1"/>
              </a:effectRef>
              <a:fontRef idx="minor">
                <a:schemeClr val="tx1"/>
              </a:fontRef>
            </p:style>
          </p:cxnSp>
        </p:grpSp>
        <p:cxnSp>
          <p:nvCxnSpPr>
            <p:cNvPr id="13" name="Straight Connector 12"/>
            <p:cNvCxnSpPr/>
            <p:nvPr/>
          </p:nvCxnSpPr>
          <p:spPr>
            <a:xfrm flipV="1">
              <a:off x="5638800" y="3223000"/>
              <a:ext cx="709095" cy="127280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a:off x="2286000" y="3905250"/>
              <a:ext cx="990600" cy="180975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163508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085635" y="0"/>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53148" y="696463"/>
            <a:ext cx="9108690" cy="450573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a:t>
            </a:r>
            <a:r>
              <a:rPr lang="en-US" altLang="ja-JP" sz="2800" b="1">
                <a:solidFill>
                  <a:srgbClr val="00B0F0"/>
                </a:solidFill>
                <a:latin typeface="Arial Unicode MS" pitchFamily="50" charset="-128"/>
                <a:ea typeface="Arial Unicode MS" pitchFamily="50" charset="-128"/>
                <a:cs typeface="Arial Unicode MS" pitchFamily="50" charset="-128"/>
              </a:rPr>
              <a:t>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lvl="0" algn="just">
              <a:buFont typeface="Wingdings" pitchFamily="2" charset="2"/>
              <a:buChar char="v"/>
            </a:pPr>
            <a:r>
              <a:rPr lang="en-US" sz="2800">
                <a:solidFill>
                  <a:srgbClr val="002060"/>
                </a:solidFill>
                <a:latin typeface="Arial Unicode MS" pitchFamily="50" charset="-128"/>
                <a:ea typeface="Arial Unicode MS" pitchFamily="50" charset="-128"/>
                <a:cs typeface="Arial Unicode MS" pitchFamily="50" charset="-128"/>
              </a:rPr>
              <a:t>Mẫu Dark Cloud Cover</a:t>
            </a:r>
            <a:r>
              <a:rPr lang="en-US" sz="2800">
                <a:solidFill>
                  <a:srgbClr val="002060"/>
                </a:solidFill>
                <a:latin typeface="Arial Unicode MS" pitchFamily="50" charset="-128"/>
                <a:ea typeface="Arial Unicode MS" pitchFamily="50" charset="-128"/>
                <a:cs typeface="Arial Unicode MS" pitchFamily="50" charset="-128"/>
              </a:rPr>
              <a:t>.</a:t>
            </a:r>
            <a:endParaRPr lang="en-US"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a:solidFill>
                  <a:srgbClr val="002060"/>
                </a:solidFill>
                <a:latin typeface="Arial Unicode MS" pitchFamily="50" charset="-128"/>
                <a:ea typeface="Arial Unicode MS" pitchFamily="50" charset="-128"/>
                <a:cs typeface="Arial Unicode MS" pitchFamily="50" charset="-128"/>
              </a:rPr>
              <a:t>Mẫu Piercing</a:t>
            </a:r>
            <a:r>
              <a:rPr lang="en-US" sz="2800">
                <a:solidFill>
                  <a:srgbClr val="002060"/>
                </a:solidFill>
                <a:latin typeface="Arial Unicode MS" pitchFamily="50" charset="-128"/>
                <a:ea typeface="Arial Unicode MS" pitchFamily="50" charset="-128"/>
                <a:cs typeface="Arial Unicode MS" pitchFamily="50" charset="-128"/>
              </a:rPr>
              <a:t>.</a:t>
            </a:r>
            <a:endParaRPr lang="en-US" altLang="ja-JP"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a:solidFill>
                  <a:srgbClr val="002060"/>
                </a:solidFill>
                <a:latin typeface="Arial Unicode MS" pitchFamily="50" charset="-128"/>
                <a:ea typeface="Arial Unicode MS" pitchFamily="50" charset="-128"/>
                <a:cs typeface="Arial Unicode MS" pitchFamily="50" charset="-128"/>
              </a:rPr>
              <a:t>Mẫu </a:t>
            </a:r>
            <a:r>
              <a:rPr lang="en-US" sz="2800">
                <a:solidFill>
                  <a:srgbClr val="002060"/>
                </a:solidFill>
                <a:latin typeface="Arial Unicode MS" pitchFamily="50" charset="-128"/>
                <a:ea typeface="Arial Unicode MS" pitchFamily="50" charset="-128"/>
                <a:cs typeface="Arial Unicode MS" pitchFamily="50" charset="-128"/>
              </a:rPr>
              <a:t>Harami: tăng giá, giảm giá.</a:t>
            </a:r>
            <a:endParaRPr lang="en-US"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smtClean="0">
                <a:solidFill>
                  <a:srgbClr val="002060"/>
                </a:solidFill>
                <a:latin typeface="Arial Unicode MS" pitchFamily="50" charset="-128"/>
                <a:ea typeface="Arial Unicode MS" pitchFamily="50" charset="-128"/>
                <a:cs typeface="Arial Unicode MS" pitchFamily="50" charset="-128"/>
              </a:rPr>
              <a:t>Mẫu HAMMER </a:t>
            </a:r>
            <a:r>
              <a:rPr lang="en-US" sz="2800">
                <a:solidFill>
                  <a:srgbClr val="002060"/>
                </a:solidFill>
                <a:latin typeface="Arial Unicode MS" pitchFamily="50" charset="-128"/>
                <a:ea typeface="Arial Unicode MS" pitchFamily="50" charset="-128"/>
                <a:cs typeface="Arial Unicode MS" pitchFamily="50" charset="-128"/>
              </a:rPr>
              <a:t>&amp; HANGING MAN</a:t>
            </a:r>
            <a:r>
              <a:rPr lang="en-US" sz="2800">
                <a:solidFill>
                  <a:srgbClr val="002060"/>
                </a:solidFill>
                <a:latin typeface="Arial Unicode MS" pitchFamily="50" charset="-128"/>
                <a:ea typeface="Arial Unicode MS" pitchFamily="50" charset="-128"/>
                <a:cs typeface="Arial Unicode MS" pitchFamily="50" charset="-128"/>
              </a:rPr>
              <a:t>.</a:t>
            </a:r>
            <a:endParaRPr lang="en-US" sz="2800">
              <a:solidFill>
                <a:srgbClr val="002060"/>
              </a:solidFill>
              <a:latin typeface="Arial Unicode MS" pitchFamily="50" charset="-128"/>
              <a:ea typeface="Arial Unicode MS" pitchFamily="50" charset="-128"/>
              <a:cs typeface="Arial Unicode MS" pitchFamily="50" charset="-128"/>
            </a:endParaRPr>
          </a:p>
          <a:p>
            <a:pPr lvl="0" algn="just">
              <a:buFont typeface="Wingdings" pitchFamily="2" charset="2"/>
              <a:buChar char="v"/>
            </a:pPr>
            <a:r>
              <a:rPr lang="en-US" sz="2800">
                <a:solidFill>
                  <a:srgbClr val="002060"/>
                </a:solidFill>
                <a:latin typeface="Arial Unicode MS" pitchFamily="50" charset="-128"/>
                <a:ea typeface="Arial Unicode MS" pitchFamily="50" charset="-128"/>
                <a:cs typeface="Arial Unicode MS" pitchFamily="50" charset="-128"/>
              </a:rPr>
              <a:t>Mẫu ENGULFING: </a:t>
            </a:r>
            <a:r>
              <a:rPr lang="en-US" sz="2800">
                <a:solidFill>
                  <a:srgbClr val="002060"/>
                </a:solidFill>
                <a:latin typeface="Arial Unicode MS" pitchFamily="50" charset="-128"/>
                <a:ea typeface="Arial Unicode MS" pitchFamily="50" charset="-128"/>
                <a:cs typeface="Arial Unicode MS" pitchFamily="50" charset="-128"/>
              </a:rPr>
              <a:t>BULLISH </a:t>
            </a:r>
            <a:r>
              <a:rPr lang="en-US" sz="2800">
                <a:solidFill>
                  <a:srgbClr val="002060"/>
                </a:solidFill>
                <a:latin typeface="Arial Unicode MS" pitchFamily="50" charset="-128"/>
                <a:ea typeface="Arial Unicode MS" pitchFamily="50" charset="-128"/>
                <a:cs typeface="Arial Unicode MS" pitchFamily="50" charset="-128"/>
              </a:rPr>
              <a:t>&amp; </a:t>
            </a:r>
            <a:r>
              <a:rPr lang="en-US" sz="2800">
                <a:solidFill>
                  <a:srgbClr val="002060"/>
                </a:solidFill>
                <a:latin typeface="Arial Unicode MS" pitchFamily="50" charset="-128"/>
                <a:ea typeface="Arial Unicode MS" pitchFamily="50" charset="-128"/>
                <a:cs typeface="Arial Unicode MS" pitchFamily="50" charset="-128"/>
              </a:rPr>
              <a:t>BEARISH</a:t>
            </a:r>
          </a:p>
          <a:p>
            <a:pPr lvl="0" algn="just">
              <a:buFont typeface="Wingdings" pitchFamily="2" charset="2"/>
              <a:buChar char="v"/>
            </a:pPr>
            <a:r>
              <a:rPr lang="en-US" sz="2800" smtClean="0">
                <a:solidFill>
                  <a:srgbClr val="002060"/>
                </a:solidFill>
                <a:latin typeface="Arial Unicode MS" pitchFamily="50" charset="-128"/>
                <a:ea typeface="Arial Unicode MS" pitchFamily="50" charset="-128"/>
                <a:cs typeface="Arial Unicode MS" pitchFamily="50" charset="-128"/>
              </a:rPr>
              <a:t>Mẫu Morning </a:t>
            </a:r>
            <a:r>
              <a:rPr lang="en-US" sz="2800">
                <a:solidFill>
                  <a:srgbClr val="002060"/>
                </a:solidFill>
                <a:latin typeface="Arial Unicode MS" pitchFamily="50" charset="-128"/>
                <a:ea typeface="Arial Unicode MS" pitchFamily="50" charset="-128"/>
                <a:cs typeface="Arial Unicode MS" pitchFamily="50" charset="-128"/>
              </a:rPr>
              <a:t>star, </a:t>
            </a:r>
            <a:r>
              <a:rPr lang="en-US" sz="2800">
                <a:solidFill>
                  <a:srgbClr val="002060"/>
                </a:solidFill>
                <a:latin typeface="Arial Unicode MS" pitchFamily="50" charset="-128"/>
                <a:ea typeface="Arial Unicode MS" pitchFamily="50" charset="-128"/>
                <a:cs typeface="Arial Unicode MS" pitchFamily="50" charset="-128"/>
              </a:rPr>
              <a:t>Evening </a:t>
            </a:r>
            <a:r>
              <a:rPr lang="en-US" sz="2800">
                <a:solidFill>
                  <a:srgbClr val="002060"/>
                </a:solidFill>
                <a:latin typeface="Arial Unicode MS" pitchFamily="50" charset="-128"/>
                <a:ea typeface="Arial Unicode MS" pitchFamily="50" charset="-128"/>
                <a:cs typeface="Arial Unicode MS" pitchFamily="50" charset="-128"/>
              </a:rPr>
              <a:t>star, Shooting star.</a:t>
            </a:r>
            <a:endParaRPr lang="en-US"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sz="24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44</a:t>
            </a:fld>
            <a:endParaRPr lang="en-US" altLang="ja-JP"/>
          </a:p>
        </p:txBody>
      </p:sp>
    </p:spTree>
    <p:extLst>
      <p:ext uri="{BB962C8B-B14F-4D97-AF65-F5344CB8AC3E}">
        <p14:creationId xmlns:p14="http://schemas.microsoft.com/office/powerpoint/2010/main" val="22118501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45</a:t>
            </a:fld>
            <a:endParaRPr lang="en-US" altLang="ja-JP"/>
          </a:p>
        </p:txBody>
      </p:sp>
      <p:grpSp>
        <p:nvGrpSpPr>
          <p:cNvPr id="5" name="Group 4"/>
          <p:cNvGrpSpPr/>
          <p:nvPr/>
        </p:nvGrpSpPr>
        <p:grpSpPr>
          <a:xfrm>
            <a:off x="450546" y="1454107"/>
            <a:ext cx="9156357" cy="3429000"/>
            <a:chOff x="475260" y="1454107"/>
            <a:chExt cx="9156357" cy="342900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0" y="145410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617" y="145410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563553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46</a:t>
            </a:fld>
            <a:endParaRPr lang="en-US" altLang="ja-JP"/>
          </a:p>
        </p:txBody>
      </p:sp>
      <p:grpSp>
        <p:nvGrpSpPr>
          <p:cNvPr id="6" name="Group 5"/>
          <p:cNvGrpSpPr/>
          <p:nvPr/>
        </p:nvGrpSpPr>
        <p:grpSpPr>
          <a:xfrm>
            <a:off x="467024" y="1466466"/>
            <a:ext cx="9144000" cy="3429000"/>
            <a:chOff x="602951" y="1404681"/>
            <a:chExt cx="9144000" cy="342900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951" y="140468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951" y="140468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486226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47</a:t>
            </a:fld>
            <a:endParaRPr lang="en-US" altLang="ja-JP"/>
          </a:p>
        </p:txBody>
      </p:sp>
      <p:grpSp>
        <p:nvGrpSpPr>
          <p:cNvPr id="5" name="Group 4"/>
          <p:cNvGrpSpPr/>
          <p:nvPr/>
        </p:nvGrpSpPr>
        <p:grpSpPr>
          <a:xfrm>
            <a:off x="450550" y="1404681"/>
            <a:ext cx="9124994" cy="3429000"/>
            <a:chOff x="574118" y="1404681"/>
            <a:chExt cx="9124994" cy="342900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18" y="140468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112" y="140468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771371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48</a:t>
            </a:fld>
            <a:endParaRPr lang="en-US" altLang="ja-JP"/>
          </a:p>
        </p:txBody>
      </p:sp>
      <p:grpSp>
        <p:nvGrpSpPr>
          <p:cNvPr id="6" name="Group 5"/>
          <p:cNvGrpSpPr/>
          <p:nvPr/>
        </p:nvGrpSpPr>
        <p:grpSpPr>
          <a:xfrm>
            <a:off x="413479" y="1404680"/>
            <a:ext cx="9144000" cy="3429000"/>
            <a:chOff x="549404" y="1404680"/>
            <a:chExt cx="9144000" cy="342900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04" y="140468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1404" y="140468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38026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49</a:t>
            </a:fld>
            <a:endParaRPr lang="en-US" altLang="ja-JP"/>
          </a:p>
        </p:txBody>
      </p:sp>
      <p:pic>
        <p:nvPicPr>
          <p:cNvPr id="10" name="Picture 9" descr="http://quacauvang.com.vn/Portals/0/Kien%20Thuc/PTKT/candlesticks/Mau%20Harami%202.png"/>
          <p:cNvPicPr/>
          <p:nvPr/>
        </p:nvPicPr>
        <p:blipFill>
          <a:blip r:embed="rId2"/>
          <a:srcRect/>
          <a:stretch>
            <a:fillRect/>
          </a:stretch>
        </p:blipFill>
        <p:spPr bwMode="auto">
          <a:xfrm>
            <a:off x="906162" y="1223320"/>
            <a:ext cx="7644714" cy="4819134"/>
          </a:xfrm>
          <a:prstGeom prst="rect">
            <a:avLst/>
          </a:prstGeom>
          <a:noFill/>
          <a:ln w="9525">
            <a:noFill/>
            <a:miter lim="800000"/>
            <a:headEnd/>
            <a:tailEnd/>
          </a:ln>
        </p:spPr>
      </p:pic>
    </p:spTree>
    <p:extLst>
      <p:ext uri="{BB962C8B-B14F-4D97-AF65-F5344CB8AC3E}">
        <p14:creationId xmlns:p14="http://schemas.microsoft.com/office/powerpoint/2010/main" val="687323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1. Tổng Quan Về Chuỗi thời gian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2"/>
            <a:ext cx="9108690" cy="5333629"/>
          </a:xfrm>
        </p:spPr>
        <p:txBody>
          <a:bodyPr/>
          <a:lstStyle/>
          <a:p>
            <a:pPr marL="0" indent="0">
              <a:buNone/>
            </a:pPr>
            <a:r>
              <a:rPr lang="en-GB" sz="2800" b="1">
                <a:solidFill>
                  <a:srgbClr val="00B0F0"/>
                </a:solidFill>
                <a:latin typeface="Arial Unicode MS" pitchFamily="50" charset="-128"/>
                <a:ea typeface="Arial Unicode MS" pitchFamily="50" charset="-128"/>
                <a:cs typeface="Arial Unicode MS" pitchFamily="50" charset="-128"/>
              </a:rPr>
              <a:t>Trong thực tế</a:t>
            </a:r>
            <a:r>
              <a:rPr lang="en-GB" sz="2800" b="1">
                <a:solidFill>
                  <a:srgbClr val="00B0F0"/>
                </a:solidFill>
                <a:latin typeface="Arial Unicode MS" pitchFamily="50" charset="-128"/>
                <a:ea typeface="Arial Unicode MS" pitchFamily="50" charset="-128"/>
                <a:cs typeface="Arial Unicode MS" pitchFamily="50" charset="-128"/>
              </a:rPr>
              <a:t>, </a:t>
            </a:r>
            <a:r>
              <a:rPr lang="en-GB" sz="2800" b="1" smtClean="0">
                <a:solidFill>
                  <a:srgbClr val="00B0F0"/>
                </a:solidFill>
                <a:latin typeface="Arial Unicode MS" pitchFamily="50" charset="-128"/>
                <a:ea typeface="Arial Unicode MS" pitchFamily="50" charset="-128"/>
                <a:cs typeface="Arial Unicode MS" pitchFamily="50" charset="-128"/>
              </a:rPr>
              <a:t>các mô </a:t>
            </a:r>
            <a:r>
              <a:rPr lang="en-GB" sz="2800" b="1">
                <a:solidFill>
                  <a:srgbClr val="00B0F0"/>
                </a:solidFill>
                <a:latin typeface="Arial Unicode MS" pitchFamily="50" charset="-128"/>
                <a:ea typeface="Arial Unicode MS" pitchFamily="50" charset="-128"/>
                <a:cs typeface="Arial Unicode MS" pitchFamily="50" charset="-128"/>
              </a:rPr>
              <a:t>hình </a:t>
            </a:r>
            <a:r>
              <a:rPr lang="en-GB" sz="2800" b="1" smtClean="0">
                <a:solidFill>
                  <a:srgbClr val="00B0F0"/>
                </a:solidFill>
                <a:latin typeface="Arial Unicode MS" pitchFamily="50" charset="-128"/>
                <a:ea typeface="Arial Unicode MS" pitchFamily="50" charset="-128"/>
                <a:cs typeface="Arial Unicode MS" pitchFamily="50" charset="-128"/>
              </a:rPr>
              <a:t>trong lĩnh vực tài </a:t>
            </a:r>
            <a:r>
              <a:rPr lang="en-GB" sz="2800" b="1">
                <a:solidFill>
                  <a:srgbClr val="00B0F0"/>
                </a:solidFill>
                <a:latin typeface="Arial Unicode MS" pitchFamily="50" charset="-128"/>
                <a:ea typeface="Arial Unicode MS" pitchFamily="50" charset="-128"/>
                <a:cs typeface="Arial Unicode MS" pitchFamily="50" charset="-128"/>
              </a:rPr>
              <a:t>chính sẽ bị ảnh hưởng bởi </a:t>
            </a:r>
            <a:r>
              <a:rPr lang="en-GB" sz="2800" b="1">
                <a:solidFill>
                  <a:srgbClr val="00B0F0"/>
                </a:solidFill>
                <a:latin typeface="Arial Unicode MS" pitchFamily="50" charset="-128"/>
                <a:ea typeface="Arial Unicode MS" pitchFamily="50" charset="-128"/>
                <a:cs typeface="Arial Unicode MS" pitchFamily="50" charset="-128"/>
              </a:rPr>
              <a:t>thời </a:t>
            </a:r>
            <a:r>
              <a:rPr lang="en-GB" sz="2800" b="1" smtClean="0">
                <a:solidFill>
                  <a:srgbClr val="00B0F0"/>
                </a:solidFill>
                <a:latin typeface="Arial Unicode MS" pitchFamily="50" charset="-128"/>
                <a:ea typeface="Arial Unicode MS" pitchFamily="50" charset="-128"/>
                <a:cs typeface="Arial Unicode MS" pitchFamily="50" charset="-128"/>
              </a:rPr>
              <a:t>gian</a:t>
            </a:r>
            <a:r>
              <a:rPr lang="en-US" altLang="ja-JP" sz="2800" b="1" smtClean="0">
                <a:solidFill>
                  <a:srgbClr val="00B0F0"/>
                </a:solidFill>
                <a:latin typeface="Arial Unicode MS" pitchFamily="50" charset="-128"/>
                <a:ea typeface="Arial Unicode MS" pitchFamily="50" charset="-128"/>
                <a:cs typeface="Arial Unicode MS" pitchFamily="50" charset="-128"/>
              </a:rPr>
              <a:t>:</a:t>
            </a:r>
            <a:endParaRPr lang="en-US" altLang="ja-JP" sz="28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r>
              <a:rPr lang="en-GB" sz="2400">
                <a:solidFill>
                  <a:srgbClr val="002060"/>
                </a:solidFill>
                <a:latin typeface="Arial Unicode MS" pitchFamily="50" charset="-128"/>
                <a:ea typeface="Arial Unicode MS" pitchFamily="50" charset="-128"/>
                <a:cs typeface="Arial Unicode MS" pitchFamily="50" charset="-128"/>
              </a:rPr>
              <a:t>Độ phân giải thời </a:t>
            </a:r>
            <a:r>
              <a:rPr lang="en-GB" sz="2400">
                <a:solidFill>
                  <a:srgbClr val="002060"/>
                </a:solidFill>
                <a:latin typeface="Arial Unicode MS" pitchFamily="50" charset="-128"/>
                <a:ea typeface="Arial Unicode MS" pitchFamily="50" charset="-128"/>
                <a:cs typeface="Arial Unicode MS" pitchFamily="50" charset="-128"/>
              </a:rPr>
              <a:t>gian </a:t>
            </a:r>
            <a:r>
              <a:rPr lang="en-GB" sz="2400" smtClean="0">
                <a:solidFill>
                  <a:srgbClr val="002060"/>
                </a:solidFill>
                <a:latin typeface="Arial Unicode MS" pitchFamily="50" charset="-128"/>
                <a:ea typeface="Arial Unicode MS" pitchFamily="50" charset="-128"/>
                <a:cs typeface="Arial Unicode MS" pitchFamily="50" charset="-128"/>
              </a:rPr>
              <a:t>có </a:t>
            </a:r>
            <a:r>
              <a:rPr lang="en-GB" sz="2400">
                <a:solidFill>
                  <a:srgbClr val="002060"/>
                </a:solidFill>
                <a:latin typeface="Arial Unicode MS" pitchFamily="50" charset="-128"/>
                <a:ea typeface="Arial Unicode MS" pitchFamily="50" charset="-128"/>
                <a:cs typeface="Arial Unicode MS" pitchFamily="50" charset="-128"/>
              </a:rPr>
              <a:t>nghĩa như thế </a:t>
            </a:r>
            <a:r>
              <a:rPr lang="en-GB" sz="2400">
                <a:solidFill>
                  <a:srgbClr val="002060"/>
                </a:solidFill>
                <a:latin typeface="Arial Unicode MS" pitchFamily="50" charset="-128"/>
                <a:ea typeface="Arial Unicode MS" pitchFamily="50" charset="-128"/>
                <a:cs typeface="Arial Unicode MS" pitchFamily="50" charset="-128"/>
              </a:rPr>
              <a:t>nào </a:t>
            </a:r>
            <a:r>
              <a:rPr lang="en-GB" sz="2400" smtClean="0">
                <a:solidFill>
                  <a:srgbClr val="002060"/>
                </a:solidFill>
                <a:latin typeface="Arial Unicode MS" pitchFamily="50" charset="-128"/>
                <a:ea typeface="Arial Unicode MS" pitchFamily="50" charset="-128"/>
                <a:cs typeface="Arial Unicode MS" pitchFamily="50" charset="-128"/>
              </a:rPr>
              <a:t>đối với dữ </a:t>
            </a:r>
            <a:r>
              <a:rPr lang="en-GB" sz="2400">
                <a:solidFill>
                  <a:srgbClr val="002060"/>
                </a:solidFill>
                <a:latin typeface="Arial Unicode MS" pitchFamily="50" charset="-128"/>
                <a:ea typeface="Arial Unicode MS" pitchFamily="50" charset="-128"/>
                <a:cs typeface="Arial Unicode MS" pitchFamily="50" charset="-128"/>
              </a:rPr>
              <a:t>liệu có mật độ được </a:t>
            </a:r>
            <a:r>
              <a:rPr lang="en-GB" sz="2400">
                <a:solidFill>
                  <a:srgbClr val="002060"/>
                </a:solidFill>
                <a:latin typeface="Arial Unicode MS" pitchFamily="50" charset="-128"/>
                <a:ea typeface="Arial Unicode MS" pitchFamily="50" charset="-128"/>
                <a:cs typeface="Arial Unicode MS" pitchFamily="50" charset="-128"/>
              </a:rPr>
              <a:t>ghi </a:t>
            </a:r>
            <a:r>
              <a:rPr lang="en-GB" sz="2400" smtClean="0">
                <a:solidFill>
                  <a:srgbClr val="002060"/>
                </a:solidFill>
                <a:latin typeface="Arial Unicode MS" pitchFamily="50" charset="-128"/>
                <a:ea typeface="Arial Unicode MS" pitchFamily="50" charset="-128"/>
                <a:cs typeface="Arial Unicode MS" pitchFamily="50" charset="-128"/>
              </a:rPr>
              <a:t>nhận? =&gt; </a:t>
            </a:r>
            <a:r>
              <a:rPr lang="en-GB" sz="2400">
                <a:solidFill>
                  <a:srgbClr val="002060"/>
                </a:solidFill>
                <a:latin typeface="Arial Unicode MS" pitchFamily="50" charset="-128"/>
                <a:ea typeface="Arial Unicode MS" pitchFamily="50" charset="-128"/>
                <a:cs typeface="Arial Unicode MS" pitchFamily="50" charset="-128"/>
              </a:rPr>
              <a:t>Trong các ứng dụng trong ngành công nghiệp tài chính, điều này có thể thay đổi từ vài giây đến vài </a:t>
            </a:r>
            <a:r>
              <a:rPr lang="en-GB" sz="2400">
                <a:solidFill>
                  <a:srgbClr val="002060"/>
                </a:solidFill>
                <a:latin typeface="Arial Unicode MS" pitchFamily="50" charset="-128"/>
                <a:ea typeface="Arial Unicode MS" pitchFamily="50" charset="-128"/>
                <a:cs typeface="Arial Unicode MS" pitchFamily="50" charset="-128"/>
              </a:rPr>
              <a:t>năm</a:t>
            </a:r>
            <a:r>
              <a:rPr lang="en-GB" sz="2400" smtClean="0">
                <a:solidFill>
                  <a:srgbClr val="002060"/>
                </a:solidFill>
                <a:latin typeface="Arial Unicode MS" pitchFamily="50" charset="-128"/>
                <a:ea typeface="Arial Unicode MS" pitchFamily="50" charset="-128"/>
                <a:cs typeface="Arial Unicode MS" pitchFamily="50" charset="-128"/>
              </a:rPr>
              <a:t>.</a:t>
            </a:r>
            <a:endParaRPr lang="ja-JP" altLang="ja-JP"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GB" sz="2400" smtClean="0">
                <a:solidFill>
                  <a:srgbClr val="002060"/>
                </a:solidFill>
                <a:latin typeface="Arial Unicode MS" pitchFamily="50" charset="-128"/>
                <a:ea typeface="Arial Unicode MS" pitchFamily="50" charset="-128"/>
                <a:cs typeface="Arial Unicode MS" pitchFamily="50" charset="-128"/>
              </a:rPr>
              <a:t>Giới </a:t>
            </a:r>
            <a:r>
              <a:rPr lang="en-GB" sz="2400">
                <a:solidFill>
                  <a:srgbClr val="002060"/>
                </a:solidFill>
                <a:latin typeface="Arial Unicode MS" pitchFamily="50" charset="-128"/>
                <a:ea typeface="Arial Unicode MS" pitchFamily="50" charset="-128"/>
                <a:cs typeface="Arial Unicode MS" pitchFamily="50" charset="-128"/>
              </a:rPr>
              <a:t>hạn thời gian hay còn gọi là </a:t>
            </a:r>
            <a:r>
              <a:rPr lang="en-GB" sz="2400" i="1">
                <a:solidFill>
                  <a:srgbClr val="FF0000"/>
                </a:solidFill>
                <a:latin typeface="Arial Unicode MS" pitchFamily="50" charset="-128"/>
                <a:ea typeface="Arial Unicode MS" pitchFamily="50" charset="-128"/>
                <a:cs typeface="Arial Unicode MS" pitchFamily="50" charset="-128"/>
              </a:rPr>
              <a:t>thời gian chân </a:t>
            </a:r>
            <a:r>
              <a:rPr lang="en-GB" sz="2400" i="1">
                <a:solidFill>
                  <a:srgbClr val="FF0000"/>
                </a:solidFill>
                <a:latin typeface="Arial Unicode MS" pitchFamily="50" charset="-128"/>
                <a:ea typeface="Arial Unicode MS" pitchFamily="50" charset="-128"/>
                <a:cs typeface="Arial Unicode MS" pitchFamily="50" charset="-128"/>
              </a:rPr>
              <a:t>trời</a:t>
            </a:r>
            <a:r>
              <a:rPr lang="en-GB" sz="2400">
                <a:solidFill>
                  <a:srgbClr val="002060"/>
                </a:solidFill>
                <a:latin typeface="Arial Unicode MS" pitchFamily="50" charset="-128"/>
                <a:ea typeface="Arial Unicode MS" pitchFamily="50" charset="-128"/>
                <a:cs typeface="Arial Unicode MS" pitchFamily="50" charset="-128"/>
              </a:rPr>
              <a:t> </a:t>
            </a:r>
            <a:r>
              <a:rPr lang="en-GB" sz="2400" smtClean="0">
                <a:solidFill>
                  <a:srgbClr val="002060"/>
                </a:solidFill>
                <a:latin typeface="Arial Unicode MS" pitchFamily="50" charset="-128"/>
                <a:ea typeface="Arial Unicode MS" pitchFamily="50" charset="-128"/>
                <a:cs typeface="Arial Unicode MS" pitchFamily="50" charset="-128"/>
              </a:rPr>
              <a:t>là </a:t>
            </a:r>
            <a:r>
              <a:rPr lang="vi-VN" sz="2400" smtClean="0">
                <a:solidFill>
                  <a:srgbClr val="002060"/>
                </a:solidFill>
                <a:latin typeface="Arial Unicode MS" pitchFamily="50" charset="-128"/>
                <a:ea typeface="Arial Unicode MS" pitchFamily="50" charset="-128"/>
                <a:cs typeface="Arial Unicode MS" pitchFamily="50" charset="-128"/>
              </a:rPr>
              <a:t>một </a:t>
            </a:r>
            <a:r>
              <a:rPr lang="vi-VN" sz="2400">
                <a:solidFill>
                  <a:srgbClr val="002060"/>
                </a:solidFill>
                <a:latin typeface="Arial Unicode MS" pitchFamily="50" charset="-128"/>
                <a:ea typeface="Arial Unicode MS" pitchFamily="50" charset="-128"/>
                <a:cs typeface="Arial Unicode MS" pitchFamily="50" charset="-128"/>
              </a:rPr>
              <a:t>điểm cố định thời gian trong tương lai tại thời điểm đó quy trình nhất định sẽ được đánh giá hoặc giả định kết thúc.</a:t>
            </a:r>
            <a:endParaRPr lang="en-US" altLang="ja-JP" sz="24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a:t>
            </a:fld>
            <a:endParaRPr lang="en-US" altLang="ja-JP"/>
          </a:p>
        </p:txBody>
      </p:sp>
    </p:spTree>
    <p:extLst>
      <p:ext uri="{BB962C8B-B14F-4D97-AF65-F5344CB8AC3E}">
        <p14:creationId xmlns:p14="http://schemas.microsoft.com/office/powerpoint/2010/main" val="8758965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50</a:t>
            </a:fld>
            <a:endParaRPr lang="en-US" altLang="ja-JP"/>
          </a:p>
        </p:txBody>
      </p:sp>
      <p:grpSp>
        <p:nvGrpSpPr>
          <p:cNvPr id="5" name="Group 4"/>
          <p:cNvGrpSpPr/>
          <p:nvPr/>
        </p:nvGrpSpPr>
        <p:grpSpPr>
          <a:xfrm>
            <a:off x="462907" y="1466678"/>
            <a:ext cx="9144000" cy="3429000"/>
            <a:chOff x="635901" y="1466678"/>
            <a:chExt cx="9144000" cy="342900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01" y="146667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901" y="146667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4717045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51</a:t>
            </a:fld>
            <a:endParaRPr lang="en-US" altLang="ja-JP"/>
          </a:p>
        </p:txBody>
      </p:sp>
      <p:grpSp>
        <p:nvGrpSpPr>
          <p:cNvPr id="6" name="Group 5"/>
          <p:cNvGrpSpPr/>
          <p:nvPr/>
        </p:nvGrpSpPr>
        <p:grpSpPr>
          <a:xfrm>
            <a:off x="462907" y="1503748"/>
            <a:ext cx="9144000" cy="3908511"/>
            <a:chOff x="512334" y="1503749"/>
            <a:chExt cx="9144000" cy="342900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34" y="1503749"/>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4334" y="1503749"/>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975657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52</a:t>
            </a:fld>
            <a:endParaRPr lang="en-US" altLang="ja-JP"/>
          </a:p>
        </p:txBody>
      </p:sp>
      <p:grpSp>
        <p:nvGrpSpPr>
          <p:cNvPr id="5" name="Group 4"/>
          <p:cNvGrpSpPr/>
          <p:nvPr/>
        </p:nvGrpSpPr>
        <p:grpSpPr>
          <a:xfrm>
            <a:off x="450550" y="1503748"/>
            <a:ext cx="9144000" cy="3429000"/>
            <a:chOff x="672972" y="1503748"/>
            <a:chExt cx="9144000" cy="342900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72" y="150374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972" y="150374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615897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53</a:t>
            </a:fld>
            <a:endParaRPr lang="en-US" altLang="ja-JP"/>
          </a:p>
        </p:txBody>
      </p:sp>
      <p:grpSp>
        <p:nvGrpSpPr>
          <p:cNvPr id="6" name="Group 5"/>
          <p:cNvGrpSpPr/>
          <p:nvPr/>
        </p:nvGrpSpPr>
        <p:grpSpPr>
          <a:xfrm>
            <a:off x="425837" y="1491392"/>
            <a:ext cx="9144000" cy="3859084"/>
            <a:chOff x="598831" y="1491392"/>
            <a:chExt cx="9144000" cy="342900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31" y="1491392"/>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831" y="1491392"/>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097602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54</a:t>
            </a:fld>
            <a:endParaRPr lang="en-US" altLang="ja-JP"/>
          </a:p>
        </p:txBody>
      </p:sp>
      <p:grpSp>
        <p:nvGrpSpPr>
          <p:cNvPr id="7" name="Group 6"/>
          <p:cNvGrpSpPr/>
          <p:nvPr/>
        </p:nvGrpSpPr>
        <p:grpSpPr>
          <a:xfrm>
            <a:off x="413479" y="1306039"/>
            <a:ext cx="9144000" cy="4032079"/>
            <a:chOff x="586474" y="1516105"/>
            <a:chExt cx="9144000" cy="3434492"/>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474" y="1516105"/>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474" y="152159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02001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55</a:t>
            </a:fld>
            <a:endParaRPr lang="en-US" altLang="ja-JP"/>
          </a:p>
        </p:txBody>
      </p:sp>
      <p:grpSp>
        <p:nvGrpSpPr>
          <p:cNvPr id="5" name="Group 4"/>
          <p:cNvGrpSpPr/>
          <p:nvPr/>
        </p:nvGrpSpPr>
        <p:grpSpPr>
          <a:xfrm>
            <a:off x="351695" y="1244255"/>
            <a:ext cx="9144000" cy="4229787"/>
            <a:chOff x="672971" y="1466678"/>
            <a:chExt cx="9144000" cy="342900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71" y="146667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971" y="1466678"/>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740510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56</a:t>
            </a:fld>
            <a:endParaRPr lang="en-US" altLang="ja-JP"/>
          </a:p>
        </p:txBody>
      </p:sp>
      <p:grpSp>
        <p:nvGrpSpPr>
          <p:cNvPr id="6" name="Group 5"/>
          <p:cNvGrpSpPr/>
          <p:nvPr/>
        </p:nvGrpSpPr>
        <p:grpSpPr>
          <a:xfrm>
            <a:off x="401123" y="1293683"/>
            <a:ext cx="9144000" cy="4081506"/>
            <a:chOff x="598831" y="1293684"/>
            <a:chExt cx="9144000" cy="342900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31" y="1293684"/>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831" y="1293684"/>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9659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57</a:t>
            </a:fld>
            <a:endParaRPr lang="en-US" altLang="ja-JP"/>
          </a:p>
        </p:txBody>
      </p:sp>
      <p:grpSp>
        <p:nvGrpSpPr>
          <p:cNvPr id="5" name="Group 4"/>
          <p:cNvGrpSpPr/>
          <p:nvPr/>
        </p:nvGrpSpPr>
        <p:grpSpPr>
          <a:xfrm>
            <a:off x="388768" y="1380181"/>
            <a:ext cx="9144000" cy="3957938"/>
            <a:chOff x="660616" y="1380181"/>
            <a:chExt cx="9144000" cy="342900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16" y="138018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616" y="138018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1858897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58</a:t>
            </a:fld>
            <a:endParaRPr lang="en-US" altLang="ja-JP"/>
          </a:p>
        </p:txBody>
      </p:sp>
      <p:grpSp>
        <p:nvGrpSpPr>
          <p:cNvPr id="6" name="Group 5"/>
          <p:cNvGrpSpPr/>
          <p:nvPr/>
        </p:nvGrpSpPr>
        <p:grpSpPr>
          <a:xfrm>
            <a:off x="392886" y="1256612"/>
            <a:ext cx="9144000" cy="4069149"/>
            <a:chOff x="232248" y="1689100"/>
            <a:chExt cx="9144000" cy="3429000"/>
          </a:xfrm>
        </p:grpSpPr>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248" y="16891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48" y="16891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8799039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1"/>
            <a:ext cx="9108690" cy="489781"/>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Các mẫu hình nến cơ bản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59</a:t>
            </a:fld>
            <a:endParaRPr lang="en-US" altLang="ja-JP"/>
          </a:p>
        </p:txBody>
      </p:sp>
      <p:grpSp>
        <p:nvGrpSpPr>
          <p:cNvPr id="5" name="Group 4"/>
          <p:cNvGrpSpPr/>
          <p:nvPr/>
        </p:nvGrpSpPr>
        <p:grpSpPr>
          <a:xfrm>
            <a:off x="364053" y="1343109"/>
            <a:ext cx="9144000" cy="3982651"/>
            <a:chOff x="672972" y="1343111"/>
            <a:chExt cx="9144000" cy="342900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72" y="134311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972" y="1343111"/>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1814722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1. Tổng Quan Về Chuỗi thời gian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2"/>
            <a:ext cx="9108690" cy="663687"/>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Dự báo dữ liệu chuỗi thời gian </a:t>
            </a:r>
            <a:r>
              <a:rPr lang="en-US" altLang="ja-JP" sz="2800" b="1" smtClean="0">
                <a:solidFill>
                  <a:srgbClr val="00B0F0"/>
                </a:solidFill>
                <a:latin typeface="Arial Unicode MS" pitchFamily="50" charset="-128"/>
                <a:ea typeface="Arial Unicode MS" pitchFamily="50" charset="-128"/>
                <a:cs typeface="Arial Unicode MS" pitchFamily="50" charset="-128"/>
              </a:rPr>
              <a:t>trong tài chính :</a:t>
            </a:r>
            <a:endParaRPr lang="en-US" altLang="ja-JP" sz="2800" b="1" smtClean="0">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a:t>
            </a:fld>
            <a:endParaRPr lang="en-US" altLang="ja-JP"/>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15" y="1361303"/>
            <a:ext cx="81915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8965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smtClean="0">
                <a:solidFill>
                  <a:srgbClr val="FF0000"/>
                </a:solidFill>
                <a:latin typeface="Arial Unicode MS" pitchFamily="50" charset="-128"/>
                <a:ea typeface="Arial Unicode MS" pitchFamily="50" charset="-128"/>
                <a:cs typeface="Arial Unicode MS" pitchFamily="50" charset="-128"/>
              </a:rPr>
              <a:t>3. Phân tích cơ bản &amp; phân tích kỹ thuật</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58252"/>
            <a:ext cx="9108690" cy="4839360"/>
          </a:xfrm>
        </p:spPr>
        <p:txBody>
          <a:bodyPr/>
          <a:lstStyle/>
          <a:p>
            <a:pPr marL="0" indent="0">
              <a:buNone/>
            </a:pPr>
            <a:r>
              <a:rPr lang="en-US" altLang="ja-JP" sz="2800" b="1" smtClean="0">
                <a:solidFill>
                  <a:srgbClr val="00B0F0"/>
                </a:solidFill>
                <a:latin typeface="Arial Unicode MS" pitchFamily="50" charset="-128"/>
                <a:ea typeface="Arial Unicode MS" pitchFamily="50" charset="-128"/>
                <a:cs typeface="Arial Unicode MS" pitchFamily="50" charset="-128"/>
              </a:rPr>
              <a:t>3.2 PTKT – Kết luận</a:t>
            </a:r>
            <a:endParaRPr lang="en-US" altLang="ja-JP" sz="2800" b="1"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PTKT sử dụng </a:t>
            </a:r>
            <a:r>
              <a:rPr lang="en-US" sz="2400" smtClean="0">
                <a:solidFill>
                  <a:srgbClr val="002060"/>
                </a:solidFill>
                <a:latin typeface="Arial Unicode MS" pitchFamily="50" charset="-128"/>
                <a:ea typeface="Arial Unicode MS" pitchFamily="50" charset="-128"/>
                <a:cs typeface="Arial Unicode MS" pitchFamily="50" charset="-128"/>
              </a:rPr>
              <a:t>dữ liệu TT quá khứ &amp; hiện tại, các mô hình toán học, các mẫu hình đồ thị biểu diễn.</a:t>
            </a:r>
            <a:endParaRPr lang="en-US" altLang="ja-JP" sz="24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400">
                <a:solidFill>
                  <a:srgbClr val="002060"/>
                </a:solidFill>
                <a:latin typeface="Arial Unicode MS" pitchFamily="50" charset="-128"/>
                <a:ea typeface="Arial Unicode MS" pitchFamily="50" charset="-128"/>
                <a:cs typeface="Arial Unicode MS" pitchFamily="50" charset="-128"/>
              </a:rPr>
              <a:t>PTKT </a:t>
            </a:r>
            <a:r>
              <a:rPr lang="en-US" sz="2400" smtClean="0">
                <a:solidFill>
                  <a:srgbClr val="002060"/>
                </a:solidFill>
                <a:latin typeface="Arial Unicode MS" pitchFamily="50" charset="-128"/>
                <a:ea typeface="Arial Unicode MS" pitchFamily="50" charset="-128"/>
                <a:cs typeface="Arial Unicode MS" pitchFamily="50" charset="-128"/>
              </a:rPr>
              <a:t>nhằm phân tích định lượng tương đối, chưa phải là tất cả đảm bảo sự dự đoán đúng đắn giá cả tương lai.</a:t>
            </a:r>
          </a:p>
          <a:p>
            <a:pPr algn="just">
              <a:buFont typeface="Wingdings" pitchFamily="2" charset="2"/>
              <a:buChar char="v"/>
            </a:pPr>
            <a:r>
              <a:rPr lang="en-US" sz="2400" smtClean="0">
                <a:solidFill>
                  <a:srgbClr val="002060"/>
                </a:solidFill>
                <a:latin typeface="Arial Unicode MS" pitchFamily="50" charset="-128"/>
                <a:ea typeface="Arial Unicode MS" pitchFamily="50" charset="-128"/>
                <a:cs typeface="Arial Unicode MS" pitchFamily="50" charset="-128"/>
              </a:rPr>
              <a:t>PTKT kết hợp với PTCB và các mô hình kỹ thuật dự báo dự đoán chuỗi dữ liệu theo thời gian để giúp NĐT đưa ra QĐ. </a:t>
            </a: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a:xfrm>
            <a:off x="665506" y="5980241"/>
            <a:ext cx="6297612" cy="365125"/>
          </a:xfrm>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60</a:t>
            </a:fld>
            <a:endParaRPr lang="en-US" altLang="ja-JP"/>
          </a:p>
        </p:txBody>
      </p:sp>
    </p:spTree>
    <p:extLst>
      <p:ext uri="{BB962C8B-B14F-4D97-AF65-F5344CB8AC3E}">
        <p14:creationId xmlns:p14="http://schemas.microsoft.com/office/powerpoint/2010/main" val="42012893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pPr lvl="0"/>
            <a:r>
              <a:rPr lang="pt-BR" altLang="ja-JP" b="1">
                <a:solidFill>
                  <a:srgbClr val="FF0000"/>
                </a:solidFill>
                <a:latin typeface="Arial Unicode MS" pitchFamily="50" charset="-128"/>
                <a:ea typeface="Arial Unicode MS" pitchFamily="50" charset="-128"/>
                <a:cs typeface="Arial Unicode MS" pitchFamily="50" charset="-128"/>
              </a:rPr>
              <a:t>4</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sz="2800" b="1" smtClean="0">
                <a:solidFill>
                  <a:srgbClr val="FF0000"/>
                </a:solidFill>
                <a:latin typeface="Arial Unicode MS" pitchFamily="50" charset="-128"/>
                <a:ea typeface="Arial Unicode MS" pitchFamily="50" charset="-128"/>
                <a:cs typeface="Arial Unicode MS" pitchFamily="50" charset="-128"/>
              </a:rPr>
              <a:t>Các kỹ thuật </a:t>
            </a:r>
            <a:r>
              <a:rPr lang="en-US" sz="2800" b="1" smtClean="0">
                <a:solidFill>
                  <a:srgbClr val="FF0000"/>
                </a:solidFill>
                <a:latin typeface="Arial Unicode MS" pitchFamily="50" charset="-128"/>
                <a:ea typeface="Arial Unicode MS" pitchFamily="50" charset="-128"/>
                <a:cs typeface="Arial Unicode MS" pitchFamily="50" charset="-128"/>
              </a:rPr>
              <a:t>xử </a:t>
            </a:r>
            <a:r>
              <a:rPr lang="en-US" sz="2800" b="1">
                <a:solidFill>
                  <a:srgbClr val="FF0000"/>
                </a:solidFill>
                <a:latin typeface="Arial Unicode MS" pitchFamily="50" charset="-128"/>
                <a:ea typeface="Arial Unicode MS" pitchFamily="50" charset="-128"/>
                <a:cs typeface="Arial Unicode MS" pitchFamily="50" charset="-128"/>
              </a:rPr>
              <a:t>lý dữ liệu chuỗi thời gian tài chính</a:t>
            </a:r>
            <a:br>
              <a:rPr lang="en-US" sz="2800" b="1">
                <a:solidFill>
                  <a:srgbClr val="FF0000"/>
                </a:solidFill>
                <a:latin typeface="Arial Unicode MS" pitchFamily="50" charset="-128"/>
                <a:ea typeface="Arial Unicode MS" pitchFamily="50" charset="-128"/>
                <a:cs typeface="Arial Unicode MS" pitchFamily="50" charset="-128"/>
              </a:rPr>
            </a:br>
            <a:endParaRPr lang="ja-JP" altLang="en-US" b="1">
              <a:solidFill>
                <a:srgbClr val="FF0000"/>
              </a:solidFill>
              <a:latin typeface="Arial Unicode MS" pitchFamily="50" charset="-128"/>
              <a:ea typeface="Arial Unicode MS" pitchFamily="50" charset="-128"/>
              <a:cs typeface="Arial Unicode MS" pitchFamily="50" charset="-128"/>
            </a:endParaRPr>
          </a:p>
        </p:txBody>
      </p:sp>
      <p:sp>
        <p:nvSpPr>
          <p:cNvPr id="7171" name="Content Placeholder 2"/>
          <p:cNvSpPr>
            <a:spLocks noGrp="1"/>
          </p:cNvSpPr>
          <p:nvPr>
            <p:ph idx="1"/>
          </p:nvPr>
        </p:nvSpPr>
        <p:spPr>
          <a:xfrm>
            <a:off x="603721" y="795322"/>
            <a:ext cx="9108690" cy="57908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4.1 Các mô hình cơ bản</a:t>
            </a:r>
            <a:endParaRPr lang="en-US" altLang="ja-JP" sz="28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Random walk</a:t>
            </a: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Autoregressive (AR</a:t>
            </a:r>
            <a:r>
              <a:rPr lang="en-US" altLang="ja-JP" sz="2800" smtClean="0">
                <a:solidFill>
                  <a:srgbClr val="002060"/>
                </a:solidFill>
                <a:latin typeface="Arial Unicode MS" pitchFamily="50" charset="-128"/>
                <a:ea typeface="Arial Unicode MS" pitchFamily="50" charset="-128"/>
                <a:cs typeface="Arial Unicode MS" pitchFamily="50" charset="-128"/>
              </a:rPr>
              <a:t>), ARMA, ARIMA,….</a:t>
            </a: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Mô hình VAR &amp; đồng tích hợp</a:t>
            </a:r>
            <a:endParaRPr lang="en-US"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a:solidFill>
                  <a:srgbClr val="002060"/>
                </a:solidFill>
                <a:latin typeface="Arial Unicode MS" pitchFamily="50" charset="-128"/>
                <a:ea typeface="Arial Unicode MS" pitchFamily="50" charset="-128"/>
                <a:cs typeface="Arial Unicode MS" pitchFamily="50" charset="-128"/>
              </a:rPr>
              <a:t>Các mô hình phương sai có điều kiện </a:t>
            </a:r>
            <a:r>
              <a:rPr lang="en-US" sz="2800">
                <a:solidFill>
                  <a:srgbClr val="002060"/>
                </a:solidFill>
                <a:latin typeface="Arial Unicode MS" pitchFamily="50" charset="-128"/>
                <a:ea typeface="Arial Unicode MS" pitchFamily="50" charset="-128"/>
                <a:cs typeface="Arial Unicode MS" pitchFamily="50" charset="-128"/>
              </a:rPr>
              <a:t>thay </a:t>
            </a:r>
            <a:r>
              <a:rPr lang="en-US" sz="2800" smtClean="0">
                <a:solidFill>
                  <a:srgbClr val="002060"/>
                </a:solidFill>
                <a:latin typeface="Arial Unicode MS" pitchFamily="50" charset="-128"/>
                <a:ea typeface="Arial Unicode MS" pitchFamily="50" charset="-128"/>
                <a:cs typeface="Arial Unicode MS" pitchFamily="50" charset="-128"/>
              </a:rPr>
              <a:t>đổi: </a:t>
            </a:r>
            <a:r>
              <a:rPr lang="en-US" altLang="ja-JP" sz="2800">
                <a:solidFill>
                  <a:srgbClr val="002060"/>
                </a:solidFill>
                <a:latin typeface="Arial Unicode MS" pitchFamily="50" charset="-128"/>
                <a:ea typeface="Arial Unicode MS" pitchFamily="50" charset="-128"/>
                <a:cs typeface="Arial Unicode MS" pitchFamily="50" charset="-128"/>
              </a:rPr>
              <a:t>GARCH</a:t>
            </a:r>
            <a:r>
              <a:rPr lang="en-US" altLang="ja-JP" sz="2800">
                <a:solidFill>
                  <a:srgbClr val="002060"/>
                </a:solidFill>
                <a:latin typeface="Arial Unicode MS" pitchFamily="50" charset="-128"/>
                <a:ea typeface="Arial Unicode MS" pitchFamily="50" charset="-128"/>
                <a:cs typeface="Arial Unicode MS" pitchFamily="50" charset="-128"/>
              </a:rPr>
              <a:t>, </a:t>
            </a:r>
            <a:r>
              <a:rPr lang="en-US" altLang="ja-JP" sz="2800" smtClean="0">
                <a:solidFill>
                  <a:srgbClr val="002060"/>
                </a:solidFill>
                <a:latin typeface="Arial Unicode MS" pitchFamily="50" charset="-128"/>
                <a:ea typeface="Arial Unicode MS" pitchFamily="50" charset="-128"/>
                <a:cs typeface="Arial Unicode MS" pitchFamily="50" charset="-128"/>
              </a:rPr>
              <a:t>IGARCH, </a:t>
            </a:r>
            <a:r>
              <a:rPr lang="en-US" sz="2800" smtClean="0">
                <a:solidFill>
                  <a:srgbClr val="002060"/>
                </a:solidFill>
                <a:latin typeface="Arial Unicode MS" pitchFamily="50" charset="-128"/>
                <a:ea typeface="Arial Unicode MS" pitchFamily="50" charset="-128"/>
                <a:cs typeface="Arial Unicode MS" pitchFamily="50" charset="-128"/>
              </a:rPr>
              <a:t>EGARCH, </a:t>
            </a:r>
            <a:r>
              <a:rPr lang="en-US" sz="2800">
                <a:solidFill>
                  <a:srgbClr val="002060"/>
                </a:solidFill>
                <a:latin typeface="Arial Unicode MS" pitchFamily="50" charset="-128"/>
                <a:ea typeface="Arial Unicode MS" pitchFamily="50" charset="-128"/>
                <a:cs typeface="Arial Unicode MS" pitchFamily="50" charset="-128"/>
              </a:rPr>
              <a:t>TGARCH</a:t>
            </a:r>
            <a:r>
              <a:rPr lang="en-US" sz="2800" smtClean="0">
                <a:solidFill>
                  <a:srgbClr val="002060"/>
                </a:solidFill>
                <a:latin typeface="Arial Unicode MS" pitchFamily="50" charset="-128"/>
                <a:ea typeface="Arial Unicode MS" pitchFamily="50" charset="-128"/>
                <a:cs typeface="Arial Unicode MS" pitchFamily="50" charset="-128"/>
              </a:rPr>
              <a:t>, CHARMA…. </a:t>
            </a:r>
            <a:endParaRPr lang="en-US" altLang="ja-JP" sz="2800">
              <a:solidFill>
                <a:srgbClr val="002060"/>
              </a:solidFill>
              <a:latin typeface="Arial Unicode MS" pitchFamily="50" charset="-128"/>
              <a:ea typeface="Arial Unicode MS" pitchFamily="50" charset="-128"/>
              <a:cs typeface="Arial Unicode MS" pitchFamily="50" charset="-128"/>
            </a:endParaRPr>
          </a:p>
          <a:p>
            <a:pPr marL="0" indent="0" algn="just">
              <a:buNone/>
            </a:pPr>
            <a:r>
              <a:rPr lang="en-US" altLang="ja-JP" sz="2800">
                <a:solidFill>
                  <a:srgbClr val="002060"/>
                </a:solidFill>
                <a:latin typeface="Arial Unicode MS" pitchFamily="50" charset="-128"/>
                <a:ea typeface="Arial Unicode MS" pitchFamily="50" charset="-128"/>
                <a:cs typeface="Arial Unicode MS" pitchFamily="50" charset="-128"/>
              </a:rPr>
              <a:t> </a:t>
            </a:r>
            <a:r>
              <a:rPr lang="en-US" altLang="ja-JP" sz="2800" smtClean="0">
                <a:solidFill>
                  <a:srgbClr val="002060"/>
                </a:solidFill>
                <a:latin typeface="Arial Unicode MS" pitchFamily="50" charset="-128"/>
                <a:ea typeface="Arial Unicode MS" pitchFamily="50" charset="-128"/>
                <a:cs typeface="Arial Unicode MS" pitchFamily="50" charset="-128"/>
              </a:rPr>
              <a:t>=&gt; ứng dụng mô hình AR vào dự báo đang phát triển </a:t>
            </a:r>
          </a:p>
          <a:p>
            <a:pPr marL="0" indent="0" algn="just">
              <a:buNone/>
            </a:pPr>
            <a:r>
              <a:rPr lang="en-US" altLang="ja-JP" sz="2800" smtClean="0">
                <a:solidFill>
                  <a:srgbClr val="002060"/>
                </a:solidFill>
                <a:latin typeface="Arial Unicode MS" pitchFamily="50" charset="-128"/>
                <a:ea typeface="Arial Unicode MS" pitchFamily="50" charset="-128"/>
                <a:cs typeface="Arial Unicode MS" pitchFamily="50" charset="-128"/>
              </a:rPr>
              <a:t> =&gt; việc xác định các đối tượng dữ liệu </a:t>
            </a:r>
            <a:r>
              <a:rPr lang="en-US" altLang="ja-JP" sz="2800">
                <a:solidFill>
                  <a:srgbClr val="002060"/>
                </a:solidFill>
                <a:latin typeface="Arial Unicode MS" pitchFamily="50" charset="-128"/>
                <a:ea typeface="Arial Unicode MS" pitchFamily="50" charset="-128"/>
                <a:cs typeface="Arial Unicode MS" pitchFamily="50" charset="-128"/>
              </a:rPr>
              <a:t>đưa vào mô hình</a:t>
            </a:r>
            <a:r>
              <a:rPr lang="en-US" altLang="ja-JP" sz="2800" smtClean="0">
                <a:solidFill>
                  <a:srgbClr val="002060"/>
                </a:solidFill>
                <a:latin typeface="Arial Unicode MS" pitchFamily="50" charset="-128"/>
                <a:ea typeface="Arial Unicode MS" pitchFamily="50" charset="-128"/>
                <a:cs typeface="Arial Unicode MS" pitchFamily="50" charset="-128"/>
              </a:rPr>
              <a:t> cho các bài toán dự báo là vấn đề đặt ra</a:t>
            </a:r>
          </a:p>
          <a:p>
            <a:pPr marL="0" indent="0" algn="just">
              <a:buNone/>
            </a:pPr>
            <a:r>
              <a:rPr lang="en-US" altLang="ja-JP" sz="2800">
                <a:solidFill>
                  <a:srgbClr val="002060"/>
                </a:solidFill>
                <a:latin typeface="Arial Unicode MS" pitchFamily="50" charset="-128"/>
                <a:ea typeface="Arial Unicode MS" pitchFamily="50" charset="-128"/>
                <a:cs typeface="Arial Unicode MS" pitchFamily="50" charset="-128"/>
              </a:rPr>
              <a:t> </a:t>
            </a:r>
            <a:r>
              <a:rPr lang="en-US" altLang="ja-JP" sz="2800" smtClean="0">
                <a:solidFill>
                  <a:srgbClr val="002060"/>
                </a:solidFill>
                <a:latin typeface="Arial Unicode MS" pitchFamily="50" charset="-128"/>
                <a:ea typeface="Arial Unicode MS" pitchFamily="50" charset="-128"/>
                <a:cs typeface="Arial Unicode MS" pitchFamily="50" charset="-128"/>
              </a:rPr>
              <a:t>=&gt; các giải thuật tìm kiếm, xác định đối tượng</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marL="0" indent="0" algn="just">
              <a:buNone/>
            </a:pPr>
            <a:endParaRPr lang="en-US"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61</a:t>
            </a:fld>
            <a:endParaRPr lang="en-US" altLang="ja-JP"/>
          </a:p>
        </p:txBody>
      </p:sp>
    </p:spTree>
    <p:extLst>
      <p:ext uri="{BB962C8B-B14F-4D97-AF65-F5344CB8AC3E}">
        <p14:creationId xmlns:p14="http://schemas.microsoft.com/office/powerpoint/2010/main" val="26071960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pPr lvl="0"/>
            <a:r>
              <a:rPr lang="pt-BR" altLang="ja-JP" b="1">
                <a:solidFill>
                  <a:srgbClr val="FF0000"/>
                </a:solidFill>
                <a:latin typeface="Arial Unicode MS" pitchFamily="50" charset="-128"/>
                <a:ea typeface="Arial Unicode MS" pitchFamily="50" charset="-128"/>
                <a:cs typeface="Arial Unicode MS" pitchFamily="50" charset="-128"/>
              </a:rPr>
              <a:t>4</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sz="2800" b="1" smtClean="0">
                <a:solidFill>
                  <a:srgbClr val="FF0000"/>
                </a:solidFill>
                <a:latin typeface="Arial Unicode MS" pitchFamily="50" charset="-128"/>
                <a:ea typeface="Arial Unicode MS" pitchFamily="50" charset="-128"/>
                <a:cs typeface="Arial Unicode MS" pitchFamily="50" charset="-128"/>
              </a:rPr>
              <a:t>Các kỹ thuật </a:t>
            </a:r>
            <a:r>
              <a:rPr lang="en-US" sz="2800" b="1" smtClean="0">
                <a:solidFill>
                  <a:srgbClr val="FF0000"/>
                </a:solidFill>
                <a:latin typeface="Arial Unicode MS" pitchFamily="50" charset="-128"/>
                <a:ea typeface="Arial Unicode MS" pitchFamily="50" charset="-128"/>
                <a:cs typeface="Arial Unicode MS" pitchFamily="50" charset="-128"/>
              </a:rPr>
              <a:t>xử </a:t>
            </a:r>
            <a:r>
              <a:rPr lang="en-US" sz="2800" b="1">
                <a:solidFill>
                  <a:srgbClr val="FF0000"/>
                </a:solidFill>
                <a:latin typeface="Arial Unicode MS" pitchFamily="50" charset="-128"/>
                <a:ea typeface="Arial Unicode MS" pitchFamily="50" charset="-128"/>
                <a:cs typeface="Arial Unicode MS" pitchFamily="50" charset="-128"/>
              </a:rPr>
              <a:t>lý dữ liệu chuỗi thời gian tài chính</a:t>
            </a:r>
            <a:br>
              <a:rPr lang="en-US" sz="2800" b="1">
                <a:solidFill>
                  <a:srgbClr val="FF0000"/>
                </a:solidFill>
                <a:latin typeface="Arial Unicode MS" pitchFamily="50" charset="-128"/>
                <a:ea typeface="Arial Unicode MS" pitchFamily="50" charset="-128"/>
                <a:cs typeface="Arial Unicode MS" pitchFamily="50" charset="-128"/>
              </a:rPr>
            </a:br>
            <a:endParaRPr lang="ja-JP" altLang="en-US" b="1">
              <a:solidFill>
                <a:srgbClr val="FF0000"/>
              </a:solidFill>
              <a:latin typeface="Arial Unicode MS" pitchFamily="50" charset="-128"/>
              <a:ea typeface="Arial Unicode MS" pitchFamily="50" charset="-128"/>
              <a:cs typeface="Arial Unicode MS" pitchFamily="50" charset="-128"/>
            </a:endParaRPr>
          </a:p>
        </p:txBody>
      </p:sp>
      <p:sp>
        <p:nvSpPr>
          <p:cNvPr id="7171" name="Content Placeholder 2"/>
          <p:cNvSpPr>
            <a:spLocks noGrp="1"/>
          </p:cNvSpPr>
          <p:nvPr>
            <p:ph idx="1"/>
          </p:nvPr>
        </p:nvSpPr>
        <p:spPr>
          <a:xfrm>
            <a:off x="603721" y="795322"/>
            <a:ext cx="9108690" cy="57908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4.2 </a:t>
            </a:r>
            <a:r>
              <a:rPr lang="en-US" altLang="ja-JP" sz="2800" b="1" smtClean="0">
                <a:solidFill>
                  <a:srgbClr val="00B0F0"/>
                </a:solidFill>
                <a:latin typeface="Arial Unicode MS" pitchFamily="50" charset="-128"/>
                <a:ea typeface="Arial Unicode MS" pitchFamily="50" charset="-128"/>
                <a:cs typeface="Arial Unicode MS" pitchFamily="50" charset="-128"/>
              </a:rPr>
              <a:t>Các giải thuật sử dụng</a:t>
            </a:r>
            <a:endParaRPr lang="en-US" altLang="ja-JP" sz="28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Giải </a:t>
            </a:r>
            <a:r>
              <a:rPr lang="en-US" altLang="ja-JP" sz="2800">
                <a:solidFill>
                  <a:srgbClr val="002060"/>
                </a:solidFill>
                <a:latin typeface="Arial Unicode MS" pitchFamily="50" charset="-128"/>
                <a:ea typeface="Arial Unicode MS" pitchFamily="50" charset="-128"/>
                <a:cs typeface="Arial Unicode MS" pitchFamily="50" charset="-128"/>
              </a:rPr>
              <a:t>thuật </a:t>
            </a:r>
            <a:r>
              <a:rPr lang="en-US" altLang="ja-JP" sz="2800" i="1">
                <a:solidFill>
                  <a:srgbClr val="FF0000"/>
                </a:solidFill>
                <a:latin typeface="Arial Unicode MS" pitchFamily="50" charset="-128"/>
                <a:ea typeface="Arial Unicode MS" pitchFamily="50" charset="-128"/>
                <a:cs typeface="Arial Unicode MS" pitchFamily="50" charset="-128"/>
              </a:rPr>
              <a:t>tìm kiếm tabu</a:t>
            </a:r>
            <a:r>
              <a:rPr lang="en-US" altLang="ja-JP" sz="2800">
                <a:solidFill>
                  <a:srgbClr val="002060"/>
                </a:solidFill>
                <a:latin typeface="Arial Unicode MS" pitchFamily="50" charset="-128"/>
                <a:ea typeface="Arial Unicode MS" pitchFamily="50" charset="-128"/>
                <a:cs typeface="Arial Unicode MS" pitchFamily="50" charset="-128"/>
              </a:rPr>
              <a:t> </a:t>
            </a:r>
            <a:r>
              <a:rPr lang="en-US" altLang="ja-JP" sz="2800" smtClean="0">
                <a:solidFill>
                  <a:srgbClr val="002060"/>
                </a:solidFill>
                <a:latin typeface="Arial Unicode MS" pitchFamily="50" charset="-128"/>
                <a:ea typeface="Arial Unicode MS" pitchFamily="50" charset="-128"/>
                <a:cs typeface="Arial Unicode MS" pitchFamily="50" charset="-128"/>
              </a:rPr>
              <a:t>trong huấn luyện ANN</a:t>
            </a: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Giải </a:t>
            </a:r>
            <a:r>
              <a:rPr lang="en-US" altLang="ja-JP" sz="2800">
                <a:solidFill>
                  <a:srgbClr val="002060"/>
                </a:solidFill>
                <a:latin typeface="Arial Unicode MS" pitchFamily="50" charset="-128"/>
                <a:ea typeface="Arial Unicode MS" pitchFamily="50" charset="-128"/>
                <a:cs typeface="Arial Unicode MS" pitchFamily="50" charset="-128"/>
              </a:rPr>
              <a:t>thuật </a:t>
            </a:r>
            <a:r>
              <a:rPr lang="en-US" sz="2800" i="1" smtClean="0">
                <a:solidFill>
                  <a:srgbClr val="FF0000"/>
                </a:solidFill>
                <a:latin typeface="Arial Unicode MS" pitchFamily="50" charset="-128"/>
                <a:ea typeface="Arial Unicode MS" pitchFamily="50" charset="-128"/>
                <a:cs typeface="Arial Unicode MS" pitchFamily="50" charset="-128"/>
              </a:rPr>
              <a:t>K-Nearest </a:t>
            </a:r>
            <a:r>
              <a:rPr lang="en-US" sz="2800" i="1">
                <a:solidFill>
                  <a:srgbClr val="FF0000"/>
                </a:solidFill>
                <a:latin typeface="Arial Unicode MS" pitchFamily="50" charset="-128"/>
                <a:ea typeface="Arial Unicode MS" pitchFamily="50" charset="-128"/>
                <a:cs typeface="Arial Unicode MS" pitchFamily="50" charset="-128"/>
              </a:rPr>
              <a:t>Neighbors</a:t>
            </a:r>
            <a:r>
              <a:rPr lang="en-US" sz="2800">
                <a:solidFill>
                  <a:srgbClr val="002060"/>
                </a:solidFill>
                <a:latin typeface="Arial Unicode MS" pitchFamily="50" charset="-128"/>
                <a:ea typeface="Arial Unicode MS" pitchFamily="50" charset="-128"/>
                <a:cs typeface="Arial Unicode MS" pitchFamily="50" charset="-128"/>
              </a:rPr>
              <a:t> </a:t>
            </a:r>
            <a:r>
              <a:rPr lang="en-US" altLang="ja-JP" sz="2800">
                <a:solidFill>
                  <a:srgbClr val="002060"/>
                </a:solidFill>
                <a:latin typeface="Arial Unicode MS" pitchFamily="50" charset="-128"/>
                <a:ea typeface="Arial Unicode MS" pitchFamily="50" charset="-128"/>
                <a:cs typeface="Arial Unicode MS" pitchFamily="50" charset="-128"/>
              </a:rPr>
              <a:t>(K-NN</a:t>
            </a:r>
            <a:r>
              <a:rPr lang="en-US" altLang="ja-JP" sz="2800" smtClean="0">
                <a:solidFill>
                  <a:srgbClr val="002060"/>
                </a:solidFill>
                <a:latin typeface="Arial Unicode MS" pitchFamily="50" charset="-128"/>
                <a:ea typeface="Arial Unicode MS" pitchFamily="50" charset="-128"/>
                <a:cs typeface="Arial Unicode MS" pitchFamily="50" charset="-128"/>
              </a:rPr>
              <a:t>)</a:t>
            </a:r>
            <a:endParaRPr lang="en-US"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Giải thuật dự báo dự đoán ….</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marL="0" indent="0" algn="just">
              <a:buNone/>
            </a:pPr>
            <a:endParaRPr lang="en-US"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62</a:t>
            </a:fld>
            <a:endParaRPr lang="en-US" altLang="ja-JP"/>
          </a:p>
        </p:txBody>
      </p:sp>
    </p:spTree>
    <p:extLst>
      <p:ext uri="{BB962C8B-B14F-4D97-AF65-F5344CB8AC3E}">
        <p14:creationId xmlns:p14="http://schemas.microsoft.com/office/powerpoint/2010/main" val="25004739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pPr lvl="0"/>
            <a:r>
              <a:rPr lang="pt-BR" altLang="ja-JP" b="1">
                <a:solidFill>
                  <a:srgbClr val="FF0000"/>
                </a:solidFill>
                <a:latin typeface="Arial Unicode MS" pitchFamily="50" charset="-128"/>
                <a:ea typeface="Arial Unicode MS" pitchFamily="50" charset="-128"/>
                <a:cs typeface="Arial Unicode MS" pitchFamily="50" charset="-128"/>
              </a:rPr>
              <a:t>4</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sz="2800" b="1" smtClean="0">
                <a:solidFill>
                  <a:srgbClr val="FF0000"/>
                </a:solidFill>
                <a:latin typeface="Arial Unicode MS" pitchFamily="50" charset="-128"/>
                <a:ea typeface="Arial Unicode MS" pitchFamily="50" charset="-128"/>
                <a:cs typeface="Arial Unicode MS" pitchFamily="50" charset="-128"/>
              </a:rPr>
              <a:t>Các kỹ thuật </a:t>
            </a:r>
            <a:r>
              <a:rPr lang="en-US" sz="2800" b="1" smtClean="0">
                <a:solidFill>
                  <a:srgbClr val="FF0000"/>
                </a:solidFill>
                <a:latin typeface="Arial Unicode MS" pitchFamily="50" charset="-128"/>
                <a:ea typeface="Arial Unicode MS" pitchFamily="50" charset="-128"/>
                <a:cs typeface="Arial Unicode MS" pitchFamily="50" charset="-128"/>
              </a:rPr>
              <a:t>xử </a:t>
            </a:r>
            <a:r>
              <a:rPr lang="en-US" sz="2800" b="1">
                <a:solidFill>
                  <a:srgbClr val="FF0000"/>
                </a:solidFill>
                <a:latin typeface="Arial Unicode MS" pitchFamily="50" charset="-128"/>
                <a:ea typeface="Arial Unicode MS" pitchFamily="50" charset="-128"/>
                <a:cs typeface="Arial Unicode MS" pitchFamily="50" charset="-128"/>
              </a:rPr>
              <a:t>lý dữ liệu chuỗi thời gian tài chính</a:t>
            </a:r>
            <a:br>
              <a:rPr lang="en-US" sz="2800" b="1">
                <a:solidFill>
                  <a:srgbClr val="FF0000"/>
                </a:solidFill>
                <a:latin typeface="Arial Unicode MS" pitchFamily="50" charset="-128"/>
                <a:ea typeface="Arial Unicode MS" pitchFamily="50" charset="-128"/>
                <a:cs typeface="Arial Unicode MS" pitchFamily="50" charset="-128"/>
              </a:rPr>
            </a:br>
            <a:endParaRPr lang="ja-JP" altLang="en-US" b="1">
              <a:solidFill>
                <a:srgbClr val="FF0000"/>
              </a:solidFill>
              <a:latin typeface="Arial Unicode MS" pitchFamily="50" charset="-128"/>
              <a:ea typeface="Arial Unicode MS" pitchFamily="50" charset="-128"/>
              <a:cs typeface="Arial Unicode MS" pitchFamily="50" charset="-128"/>
            </a:endParaRPr>
          </a:p>
        </p:txBody>
      </p:sp>
      <p:sp>
        <p:nvSpPr>
          <p:cNvPr id="7171" name="Content Placeholder 2"/>
          <p:cNvSpPr>
            <a:spLocks noGrp="1"/>
          </p:cNvSpPr>
          <p:nvPr>
            <p:ph idx="1"/>
          </p:nvPr>
        </p:nvSpPr>
        <p:spPr>
          <a:xfrm>
            <a:off x="603721" y="795322"/>
            <a:ext cx="9108690" cy="57908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4.3 Giải </a:t>
            </a:r>
            <a:r>
              <a:rPr lang="en-US" altLang="ja-JP" sz="2800" b="1" smtClean="0">
                <a:solidFill>
                  <a:srgbClr val="00B0F0"/>
                </a:solidFill>
                <a:latin typeface="Arial Unicode MS" pitchFamily="50" charset="-128"/>
                <a:ea typeface="Arial Unicode MS" pitchFamily="50" charset="-128"/>
                <a:cs typeface="Arial Unicode MS" pitchFamily="50" charset="-128"/>
              </a:rPr>
              <a:t>thuật </a:t>
            </a:r>
            <a:r>
              <a:rPr lang="en-US" altLang="ja-JP" sz="2800" b="1" smtClean="0">
                <a:solidFill>
                  <a:srgbClr val="00B0F0"/>
                </a:solidFill>
                <a:latin typeface="Arial Unicode MS" pitchFamily="50" charset="-128"/>
                <a:ea typeface="Arial Unicode MS" pitchFamily="50" charset="-128"/>
                <a:cs typeface="Arial Unicode MS" pitchFamily="50" charset="-128"/>
              </a:rPr>
              <a:t>K-NN</a:t>
            </a:r>
            <a:endParaRPr lang="en-US" altLang="ja-JP" sz="28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Thuật toán </a:t>
            </a:r>
            <a:r>
              <a:rPr lang="en-US" altLang="ja-JP" sz="2800" i="1" smtClean="0">
                <a:solidFill>
                  <a:srgbClr val="FF0000"/>
                </a:solidFill>
                <a:latin typeface="Arial Unicode MS" pitchFamily="50" charset="-128"/>
                <a:ea typeface="Arial Unicode MS" pitchFamily="50" charset="-128"/>
                <a:cs typeface="Arial Unicode MS" pitchFamily="50" charset="-128"/>
              </a:rPr>
              <a:t>“hàng xóm gần nhất”</a:t>
            </a:r>
            <a:endParaRPr lang="en-US" altLang="ja-JP" sz="2800" i="1" smtClean="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smtClean="0">
                <a:solidFill>
                  <a:srgbClr val="002060"/>
                </a:solidFill>
                <a:latin typeface="Arial Unicode MS" pitchFamily="50" charset="-128"/>
                <a:ea typeface="Arial Unicode MS" pitchFamily="50" charset="-128"/>
                <a:cs typeface="Arial Unicode MS" pitchFamily="50" charset="-128"/>
              </a:rPr>
              <a:t>Tư tưởng: n</a:t>
            </a:r>
            <a:r>
              <a:rPr lang="en-US" altLang="en-US" sz="2800" smtClean="0">
                <a:solidFill>
                  <a:srgbClr val="002060"/>
                </a:solidFill>
                <a:latin typeface="Arial Unicode MS" pitchFamily="50" charset="-128"/>
                <a:ea typeface="Arial Unicode MS" pitchFamily="50" charset="-128"/>
                <a:cs typeface="Arial Unicode MS" pitchFamily="50" charset="-128"/>
              </a:rPr>
              <a:t>hững </a:t>
            </a:r>
            <a:r>
              <a:rPr lang="en-US" altLang="en-US" sz="2800">
                <a:solidFill>
                  <a:srgbClr val="002060"/>
                </a:solidFill>
                <a:latin typeface="Arial Unicode MS" pitchFamily="50" charset="-128"/>
                <a:ea typeface="Arial Unicode MS" pitchFamily="50" charset="-128"/>
                <a:cs typeface="Arial Unicode MS" pitchFamily="50" charset="-128"/>
              </a:rPr>
              <a:t>đối tượng nào gần các đối tượng khác </a:t>
            </a:r>
            <a:r>
              <a:rPr lang="en-US" altLang="en-US" sz="2800">
                <a:solidFill>
                  <a:srgbClr val="002060"/>
                </a:solidFill>
                <a:latin typeface="Arial Unicode MS" pitchFamily="50" charset="-128"/>
                <a:ea typeface="Arial Unicode MS" pitchFamily="50" charset="-128"/>
                <a:cs typeface="Arial Unicode MS" pitchFamily="50" charset="-128"/>
              </a:rPr>
              <a:t>thì </a:t>
            </a:r>
            <a:r>
              <a:rPr lang="en-US" altLang="en-US" sz="2800" smtClean="0">
                <a:solidFill>
                  <a:srgbClr val="002060"/>
                </a:solidFill>
                <a:latin typeface="Arial Unicode MS" pitchFamily="50" charset="-128"/>
                <a:ea typeface="Arial Unicode MS" pitchFamily="50" charset="-128"/>
                <a:cs typeface="Arial Unicode MS" pitchFamily="50" charset="-128"/>
              </a:rPr>
              <a:t>sẽ </a:t>
            </a:r>
            <a:r>
              <a:rPr lang="en-US" altLang="en-US" sz="2800">
                <a:solidFill>
                  <a:srgbClr val="002060"/>
                </a:solidFill>
                <a:latin typeface="Arial Unicode MS" pitchFamily="50" charset="-128"/>
                <a:ea typeface="Arial Unicode MS" pitchFamily="50" charset="-128"/>
                <a:cs typeface="Arial Unicode MS" pitchFamily="50" charset="-128"/>
              </a:rPr>
              <a:t>có những tính chất tương tự với các đối </a:t>
            </a:r>
            <a:r>
              <a:rPr lang="en-US" altLang="en-US" sz="2800">
                <a:solidFill>
                  <a:srgbClr val="002060"/>
                </a:solidFill>
                <a:latin typeface="Arial Unicode MS" pitchFamily="50" charset="-128"/>
                <a:ea typeface="Arial Unicode MS" pitchFamily="50" charset="-128"/>
                <a:cs typeface="Arial Unicode MS" pitchFamily="50" charset="-128"/>
              </a:rPr>
              <a:t>tượng </a:t>
            </a:r>
            <a:r>
              <a:rPr lang="en-US" altLang="en-US" sz="2800" smtClean="0">
                <a:solidFill>
                  <a:srgbClr val="002060"/>
                </a:solidFill>
                <a:latin typeface="Arial Unicode MS" pitchFamily="50" charset="-128"/>
                <a:ea typeface="Arial Unicode MS" pitchFamily="50" charset="-128"/>
                <a:cs typeface="Arial Unicode MS" pitchFamily="50" charset="-128"/>
              </a:rPr>
              <a:t>đó.</a:t>
            </a:r>
            <a:endParaRPr lang="en-US" altLang="ja-JP" sz="28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800" smtClean="0">
                <a:solidFill>
                  <a:srgbClr val="002060"/>
                </a:solidFill>
                <a:latin typeface="Arial Unicode MS" pitchFamily="50" charset="-128"/>
                <a:ea typeface="Arial Unicode MS" pitchFamily="50" charset="-128"/>
                <a:cs typeface="Arial Unicode MS" pitchFamily="50" charset="-128"/>
              </a:rPr>
              <a:t>Đặc điểm: áp </a:t>
            </a:r>
            <a:r>
              <a:rPr lang="en-US" sz="2800">
                <a:solidFill>
                  <a:srgbClr val="002060"/>
                </a:solidFill>
                <a:latin typeface="Arial Unicode MS" pitchFamily="50" charset="-128"/>
                <a:ea typeface="Arial Unicode MS" pitchFamily="50" charset="-128"/>
                <a:cs typeface="Arial Unicode MS" pitchFamily="50" charset="-128"/>
              </a:rPr>
              <a:t>dụng tính chất chuỗi thời gian và </a:t>
            </a:r>
            <a:br>
              <a:rPr lang="en-US" sz="2800">
                <a:solidFill>
                  <a:srgbClr val="002060"/>
                </a:solidFill>
                <a:latin typeface="Arial Unicode MS" pitchFamily="50" charset="-128"/>
                <a:ea typeface="Arial Unicode MS" pitchFamily="50" charset="-128"/>
                <a:cs typeface="Arial Unicode MS" pitchFamily="50" charset="-128"/>
              </a:rPr>
            </a:br>
            <a:r>
              <a:rPr lang="en-US" sz="2800">
                <a:solidFill>
                  <a:srgbClr val="002060"/>
                </a:solidFill>
                <a:latin typeface="Arial Unicode MS" pitchFamily="50" charset="-128"/>
                <a:ea typeface="Arial Unicode MS" pitchFamily="50" charset="-128"/>
                <a:cs typeface="Arial Unicode MS" pitchFamily="50" charset="-128"/>
              </a:rPr>
              <a:t>dự báo biến động giá tài chính trong tương lai.</a:t>
            </a:r>
            <a:endParaRPr lang="ja-JP" altLang="ja-JP" sz="2800">
              <a:solidFill>
                <a:srgbClr val="002060"/>
              </a:solidFill>
              <a:latin typeface="Arial Unicode MS" pitchFamily="50" charset="-128"/>
              <a:ea typeface="Arial Unicode MS" pitchFamily="50" charset="-128"/>
              <a:cs typeface="Arial Unicode MS" pitchFamily="50" charset="-128"/>
            </a:endParaRPr>
          </a:p>
          <a:p>
            <a:pPr marL="0" indent="0" algn="just">
              <a:buNone/>
            </a:pPr>
            <a:endParaRPr lang="en-US"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63</a:t>
            </a:fld>
            <a:endParaRPr lang="en-US" altLang="ja-JP"/>
          </a:p>
        </p:txBody>
      </p:sp>
    </p:spTree>
    <p:extLst>
      <p:ext uri="{BB962C8B-B14F-4D97-AF65-F5344CB8AC3E}">
        <p14:creationId xmlns:p14="http://schemas.microsoft.com/office/powerpoint/2010/main" val="3281493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pPr lvl="0"/>
            <a:r>
              <a:rPr lang="pt-BR" altLang="ja-JP" b="1">
                <a:solidFill>
                  <a:srgbClr val="FF0000"/>
                </a:solidFill>
                <a:latin typeface="Arial Unicode MS" pitchFamily="50" charset="-128"/>
                <a:ea typeface="Arial Unicode MS" pitchFamily="50" charset="-128"/>
                <a:cs typeface="Arial Unicode MS" pitchFamily="50" charset="-128"/>
              </a:rPr>
              <a:t>4</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sz="2800" b="1" smtClean="0">
                <a:solidFill>
                  <a:srgbClr val="FF0000"/>
                </a:solidFill>
                <a:latin typeface="Arial Unicode MS" pitchFamily="50" charset="-128"/>
                <a:ea typeface="Arial Unicode MS" pitchFamily="50" charset="-128"/>
                <a:cs typeface="Arial Unicode MS" pitchFamily="50" charset="-128"/>
              </a:rPr>
              <a:t>Các kỹ thuật </a:t>
            </a:r>
            <a:r>
              <a:rPr lang="en-US" sz="2800" b="1" smtClean="0">
                <a:solidFill>
                  <a:srgbClr val="FF0000"/>
                </a:solidFill>
                <a:latin typeface="Arial Unicode MS" pitchFamily="50" charset="-128"/>
                <a:ea typeface="Arial Unicode MS" pitchFamily="50" charset="-128"/>
                <a:cs typeface="Arial Unicode MS" pitchFamily="50" charset="-128"/>
              </a:rPr>
              <a:t>xử </a:t>
            </a:r>
            <a:r>
              <a:rPr lang="en-US" sz="2800" b="1">
                <a:solidFill>
                  <a:srgbClr val="FF0000"/>
                </a:solidFill>
                <a:latin typeface="Arial Unicode MS" pitchFamily="50" charset="-128"/>
                <a:ea typeface="Arial Unicode MS" pitchFamily="50" charset="-128"/>
                <a:cs typeface="Arial Unicode MS" pitchFamily="50" charset="-128"/>
              </a:rPr>
              <a:t>lý dữ liệu chuỗi thời gian tài chính</a:t>
            </a:r>
            <a:br>
              <a:rPr lang="en-US" sz="2800" b="1">
                <a:solidFill>
                  <a:srgbClr val="FF0000"/>
                </a:solidFill>
                <a:latin typeface="Arial Unicode MS" pitchFamily="50" charset="-128"/>
                <a:ea typeface="Arial Unicode MS" pitchFamily="50" charset="-128"/>
                <a:cs typeface="Arial Unicode MS" pitchFamily="50" charset="-128"/>
              </a:rPr>
            </a:br>
            <a:endParaRPr lang="ja-JP" altLang="en-US" b="1">
              <a:solidFill>
                <a:srgbClr val="FF0000"/>
              </a:solidFill>
              <a:latin typeface="Arial Unicode MS" pitchFamily="50" charset="-128"/>
              <a:ea typeface="Arial Unicode MS" pitchFamily="50" charset="-128"/>
              <a:cs typeface="Arial Unicode MS" pitchFamily="50" charset="-128"/>
            </a:endParaRPr>
          </a:p>
        </p:txBody>
      </p:sp>
      <p:sp>
        <p:nvSpPr>
          <p:cNvPr id="7171" name="Content Placeholder 2"/>
          <p:cNvSpPr>
            <a:spLocks noGrp="1"/>
          </p:cNvSpPr>
          <p:nvPr>
            <p:ph idx="1"/>
          </p:nvPr>
        </p:nvSpPr>
        <p:spPr>
          <a:xfrm>
            <a:off x="603721" y="795322"/>
            <a:ext cx="9108690" cy="57908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4.3 Giải </a:t>
            </a:r>
            <a:r>
              <a:rPr lang="en-US" altLang="ja-JP" sz="2800" b="1" smtClean="0">
                <a:solidFill>
                  <a:srgbClr val="00B0F0"/>
                </a:solidFill>
                <a:latin typeface="Arial Unicode MS" pitchFamily="50" charset="-128"/>
                <a:ea typeface="Arial Unicode MS" pitchFamily="50" charset="-128"/>
                <a:cs typeface="Arial Unicode MS" pitchFamily="50" charset="-128"/>
              </a:rPr>
              <a:t>thuật </a:t>
            </a:r>
            <a:r>
              <a:rPr lang="en-US" altLang="ja-JP" sz="2800" b="1" smtClean="0">
                <a:solidFill>
                  <a:srgbClr val="00B0F0"/>
                </a:solidFill>
                <a:latin typeface="Arial Unicode MS" pitchFamily="50" charset="-128"/>
                <a:ea typeface="Arial Unicode MS" pitchFamily="50" charset="-128"/>
                <a:cs typeface="Arial Unicode MS" pitchFamily="50" charset="-128"/>
              </a:rPr>
              <a:t>K-NN – Các bước thực hiện</a:t>
            </a:r>
            <a:endParaRPr lang="en-US" altLang="ja-JP" sz="2800" b="1" smtClean="0">
              <a:latin typeface="Arial Unicode MS" pitchFamily="50" charset="-128"/>
              <a:ea typeface="Arial Unicode MS" pitchFamily="50" charset="-128"/>
              <a:cs typeface="Arial Unicode MS" pitchFamily="50" charset="-128"/>
            </a:endParaRPr>
          </a:p>
          <a:p>
            <a:pPr lvl="0" algn="just" defTabSz="914400">
              <a:spcBef>
                <a:spcPts val="600"/>
              </a:spcBef>
              <a:buClrTx/>
              <a:buSzTx/>
              <a:buFont typeface="Wingdings" pitchFamily="2" charset="2"/>
              <a:buChar char="v"/>
            </a:pPr>
            <a:r>
              <a:rPr kumimoji="0" lang="en-US" sz="2800" smtClean="0">
                <a:solidFill>
                  <a:srgbClr val="002060"/>
                </a:solidFill>
                <a:latin typeface="Times New Roman" panose="02020603050405020304" pitchFamily="18" charset="0"/>
                <a:ea typeface="幼圆" pitchFamily="1" charset="-122"/>
                <a:cs typeface="Times New Roman" panose="02020603050405020304" pitchFamily="18" charset="0"/>
              </a:rPr>
              <a:t>B1. Xác </a:t>
            </a:r>
            <a:r>
              <a:rPr kumimoji="0" lang="en-US" sz="2800">
                <a:solidFill>
                  <a:srgbClr val="002060"/>
                </a:solidFill>
                <a:latin typeface="Times New Roman" panose="02020603050405020304" pitchFamily="18" charset="0"/>
                <a:ea typeface="幼圆" pitchFamily="1" charset="-122"/>
                <a:cs typeface="Times New Roman" panose="02020603050405020304" pitchFamily="18" charset="0"/>
              </a:rPr>
              <a:t>định k - số láng giềng </a:t>
            </a:r>
            <a:r>
              <a:rPr kumimoji="0" lang="en-US" sz="2800">
                <a:solidFill>
                  <a:srgbClr val="002060"/>
                </a:solidFill>
                <a:latin typeface="Times New Roman" panose="02020603050405020304" pitchFamily="18" charset="0"/>
                <a:ea typeface="幼圆" pitchFamily="1" charset="-122"/>
                <a:cs typeface="Times New Roman" panose="02020603050405020304" pitchFamily="18" charset="0"/>
              </a:rPr>
              <a:t>gần </a:t>
            </a:r>
            <a:r>
              <a:rPr kumimoji="0" lang="en-US" sz="2800" smtClean="0">
                <a:solidFill>
                  <a:srgbClr val="002060"/>
                </a:solidFill>
                <a:latin typeface="Times New Roman" panose="02020603050405020304" pitchFamily="18" charset="0"/>
                <a:ea typeface="幼圆" pitchFamily="1" charset="-122"/>
                <a:cs typeface="Times New Roman" panose="02020603050405020304" pitchFamily="18" charset="0"/>
              </a:rPr>
              <a:t>nhất</a:t>
            </a:r>
            <a:endParaRPr kumimoji="0" lang="en-US" sz="2800">
              <a:solidFill>
                <a:srgbClr val="002060"/>
              </a:solidFill>
              <a:latin typeface="Times New Roman" panose="02020603050405020304" pitchFamily="18" charset="0"/>
              <a:ea typeface="幼圆" pitchFamily="1" charset="-122"/>
              <a:cs typeface="Times New Roman" panose="02020603050405020304" pitchFamily="18" charset="0"/>
            </a:endParaRPr>
          </a:p>
          <a:p>
            <a:pPr lvl="0" algn="just" defTabSz="914400">
              <a:spcBef>
                <a:spcPts val="600"/>
              </a:spcBef>
              <a:buClrTx/>
              <a:buSzTx/>
              <a:buFont typeface="Wingdings" pitchFamily="2" charset="2"/>
              <a:buChar char="v"/>
            </a:pPr>
            <a:r>
              <a:rPr kumimoji="0" lang="en-US" sz="2800" smtClean="0">
                <a:solidFill>
                  <a:srgbClr val="002060"/>
                </a:solidFill>
                <a:latin typeface="Times New Roman" panose="02020603050405020304" pitchFamily="18" charset="0"/>
                <a:ea typeface="幼圆" pitchFamily="1" charset="-122"/>
                <a:cs typeface="Times New Roman" panose="02020603050405020304" pitchFamily="18" charset="0"/>
              </a:rPr>
              <a:t>B2</a:t>
            </a:r>
            <a:r>
              <a:rPr kumimoji="0" lang="en-US" sz="2800">
                <a:solidFill>
                  <a:srgbClr val="002060"/>
                </a:solidFill>
                <a:latin typeface="Times New Roman" panose="02020603050405020304" pitchFamily="18" charset="0"/>
                <a:ea typeface="幼圆" pitchFamily="1" charset="-122"/>
                <a:cs typeface="Times New Roman" panose="02020603050405020304" pitchFamily="18" charset="0"/>
              </a:rPr>
              <a:t>. Tính khoảng cách của query point tới tất cả các đối tượng hiện có trong training data</a:t>
            </a:r>
            <a:r>
              <a:rPr kumimoji="0" lang="en-US" sz="2800">
                <a:solidFill>
                  <a:srgbClr val="002060"/>
                </a:solidFill>
                <a:latin typeface="Times New Roman" panose="02020603050405020304" pitchFamily="18" charset="0"/>
                <a:ea typeface="幼圆" pitchFamily="1" charset="-122"/>
                <a:cs typeface="Times New Roman" panose="02020603050405020304" pitchFamily="18" charset="0"/>
              </a:rPr>
              <a:t>. </a:t>
            </a:r>
            <a:endParaRPr kumimoji="0" lang="en-US" sz="2800">
              <a:solidFill>
                <a:srgbClr val="002060"/>
              </a:solidFill>
              <a:latin typeface="Times New Roman" panose="02020603050405020304" pitchFamily="18" charset="0"/>
              <a:ea typeface="幼圆" pitchFamily="1" charset="-122"/>
              <a:cs typeface="Times New Roman" panose="02020603050405020304" pitchFamily="18" charset="0"/>
            </a:endParaRPr>
          </a:p>
          <a:p>
            <a:pPr lvl="0" algn="just" defTabSz="914400">
              <a:spcBef>
                <a:spcPts val="600"/>
              </a:spcBef>
              <a:buClrTx/>
              <a:buSzTx/>
              <a:buFont typeface="Wingdings" pitchFamily="2" charset="2"/>
              <a:buChar char="v"/>
            </a:pPr>
            <a:r>
              <a:rPr kumimoji="0" lang="en-US" sz="2800" smtClean="0">
                <a:solidFill>
                  <a:srgbClr val="002060"/>
                </a:solidFill>
                <a:latin typeface="Times New Roman" panose="02020603050405020304" pitchFamily="18" charset="0"/>
                <a:ea typeface="幼圆" pitchFamily="1" charset="-122"/>
                <a:cs typeface="Times New Roman" panose="02020603050405020304" pitchFamily="18" charset="0"/>
              </a:rPr>
              <a:t>B3</a:t>
            </a:r>
            <a:r>
              <a:rPr kumimoji="0" lang="en-US" sz="2800">
                <a:solidFill>
                  <a:srgbClr val="002060"/>
                </a:solidFill>
                <a:latin typeface="Times New Roman" panose="02020603050405020304" pitchFamily="18" charset="0"/>
                <a:ea typeface="幼圆" pitchFamily="1" charset="-122"/>
                <a:cs typeface="Times New Roman" panose="02020603050405020304" pitchFamily="18" charset="0"/>
              </a:rPr>
              <a:t>. Sắp xếp khoảng cách trên theo thứ tự tăng dần để xác định được k láng giềng gần nhất tới query </a:t>
            </a:r>
            <a:r>
              <a:rPr kumimoji="0" lang="en-US" sz="2800">
                <a:solidFill>
                  <a:srgbClr val="002060"/>
                </a:solidFill>
                <a:latin typeface="Times New Roman" panose="02020603050405020304" pitchFamily="18" charset="0"/>
                <a:ea typeface="幼圆" pitchFamily="1" charset="-122"/>
                <a:cs typeface="Times New Roman" panose="02020603050405020304" pitchFamily="18" charset="0"/>
              </a:rPr>
              <a:t>point</a:t>
            </a:r>
            <a:r>
              <a:rPr kumimoji="0" lang="en-US" sz="2800" smtClean="0">
                <a:solidFill>
                  <a:srgbClr val="002060"/>
                </a:solidFill>
                <a:latin typeface="Times New Roman" panose="02020603050405020304" pitchFamily="18" charset="0"/>
                <a:ea typeface="幼圆" pitchFamily="1" charset="-122"/>
                <a:cs typeface="Times New Roman" panose="02020603050405020304" pitchFamily="18" charset="0"/>
              </a:rPr>
              <a:t>.</a:t>
            </a:r>
            <a:endParaRPr kumimoji="0" lang="en-US" sz="2800">
              <a:solidFill>
                <a:srgbClr val="002060"/>
              </a:solidFill>
              <a:latin typeface="Times New Roman" panose="02020603050405020304" pitchFamily="18" charset="0"/>
              <a:ea typeface="幼圆" pitchFamily="1" charset="-122"/>
              <a:cs typeface="Times New Roman" panose="02020603050405020304" pitchFamily="18" charset="0"/>
            </a:endParaRPr>
          </a:p>
          <a:p>
            <a:pPr lvl="0" algn="just" defTabSz="914400">
              <a:spcBef>
                <a:spcPts val="600"/>
              </a:spcBef>
              <a:buClrTx/>
              <a:buSzTx/>
              <a:buFont typeface="Wingdings" pitchFamily="2" charset="2"/>
              <a:buChar char="v"/>
            </a:pPr>
            <a:r>
              <a:rPr kumimoji="0" lang="en-US" sz="2800" smtClean="0">
                <a:solidFill>
                  <a:srgbClr val="002060"/>
                </a:solidFill>
                <a:latin typeface="Times New Roman" panose="02020603050405020304" pitchFamily="18" charset="0"/>
                <a:ea typeface="幼圆" pitchFamily="1" charset="-122"/>
                <a:cs typeface="Times New Roman" panose="02020603050405020304" pitchFamily="18" charset="0"/>
              </a:rPr>
              <a:t>B4</a:t>
            </a:r>
            <a:r>
              <a:rPr kumimoji="0" lang="en-US" sz="2800">
                <a:solidFill>
                  <a:srgbClr val="002060"/>
                </a:solidFill>
                <a:latin typeface="Times New Roman" panose="02020603050405020304" pitchFamily="18" charset="0"/>
                <a:ea typeface="幼圆" pitchFamily="1" charset="-122"/>
                <a:cs typeface="Times New Roman" panose="02020603050405020304" pitchFamily="18" charset="0"/>
              </a:rPr>
              <a:t>. Xác định lớp của k đối tượng láng giềng đã xác định</a:t>
            </a:r>
            <a:r>
              <a:rPr kumimoji="0" lang="en-US" sz="2800">
                <a:solidFill>
                  <a:srgbClr val="002060"/>
                </a:solidFill>
                <a:latin typeface="Times New Roman" panose="02020603050405020304" pitchFamily="18" charset="0"/>
                <a:ea typeface="幼圆" pitchFamily="1" charset="-122"/>
                <a:cs typeface="Times New Roman" panose="02020603050405020304" pitchFamily="18" charset="0"/>
              </a:rPr>
              <a:t>. </a:t>
            </a:r>
            <a:endParaRPr kumimoji="0" lang="en-US" sz="2800">
              <a:solidFill>
                <a:srgbClr val="002060"/>
              </a:solidFill>
              <a:latin typeface="Times New Roman" panose="02020603050405020304" pitchFamily="18" charset="0"/>
              <a:ea typeface="幼圆" pitchFamily="1" charset="-122"/>
              <a:cs typeface="Times New Roman" panose="02020603050405020304" pitchFamily="18" charset="0"/>
            </a:endParaRPr>
          </a:p>
          <a:p>
            <a:pPr lvl="0" algn="just" defTabSz="914400">
              <a:spcBef>
                <a:spcPts val="600"/>
              </a:spcBef>
              <a:buClrTx/>
              <a:buSzTx/>
              <a:buFont typeface="Wingdings" pitchFamily="2" charset="2"/>
              <a:buChar char="v"/>
            </a:pPr>
            <a:r>
              <a:rPr kumimoji="0" lang="en-US" sz="2800" smtClean="0">
                <a:solidFill>
                  <a:srgbClr val="002060"/>
                </a:solidFill>
                <a:latin typeface="Times New Roman" panose="02020603050405020304" pitchFamily="18" charset="0"/>
                <a:ea typeface="幼圆" pitchFamily="1" charset="-122"/>
                <a:cs typeface="Times New Roman" panose="02020603050405020304" pitchFamily="18" charset="0"/>
              </a:rPr>
              <a:t>B5</a:t>
            </a:r>
            <a:r>
              <a:rPr kumimoji="0" lang="en-US" sz="2800">
                <a:solidFill>
                  <a:srgbClr val="002060"/>
                </a:solidFill>
                <a:latin typeface="Times New Roman" panose="02020603050405020304" pitchFamily="18" charset="0"/>
                <a:ea typeface="幼圆" pitchFamily="1" charset="-122"/>
                <a:cs typeface="Times New Roman" panose="02020603050405020304" pitchFamily="18" charset="0"/>
              </a:rPr>
              <a:t>. Xác định trong các lớp đó, lớp nào chiếm tỉ lệ đa số để xếp lớp cho query point.</a:t>
            </a:r>
          </a:p>
          <a:p>
            <a:pPr marL="0" indent="0" algn="just">
              <a:buNone/>
            </a:pPr>
            <a:endParaRPr lang="en-US"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64</a:t>
            </a:fld>
            <a:endParaRPr lang="en-US" altLang="ja-JP"/>
          </a:p>
        </p:txBody>
      </p:sp>
    </p:spTree>
    <p:extLst>
      <p:ext uri="{BB962C8B-B14F-4D97-AF65-F5344CB8AC3E}">
        <p14:creationId xmlns:p14="http://schemas.microsoft.com/office/powerpoint/2010/main" val="38365934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pPr lvl="0"/>
            <a:r>
              <a:rPr lang="pt-BR" altLang="ja-JP" b="1">
                <a:solidFill>
                  <a:srgbClr val="FF0000"/>
                </a:solidFill>
                <a:latin typeface="Arial Unicode MS" pitchFamily="50" charset="-128"/>
                <a:ea typeface="Arial Unicode MS" pitchFamily="50" charset="-128"/>
                <a:cs typeface="Arial Unicode MS" pitchFamily="50" charset="-128"/>
              </a:rPr>
              <a:t>4</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sz="2800" b="1" smtClean="0">
                <a:solidFill>
                  <a:srgbClr val="FF0000"/>
                </a:solidFill>
                <a:latin typeface="Arial Unicode MS" pitchFamily="50" charset="-128"/>
                <a:ea typeface="Arial Unicode MS" pitchFamily="50" charset="-128"/>
                <a:cs typeface="Arial Unicode MS" pitchFamily="50" charset="-128"/>
              </a:rPr>
              <a:t>Các kỹ thuật </a:t>
            </a:r>
            <a:r>
              <a:rPr lang="en-US" sz="2800" b="1" smtClean="0">
                <a:solidFill>
                  <a:srgbClr val="FF0000"/>
                </a:solidFill>
                <a:latin typeface="Arial Unicode MS" pitchFamily="50" charset="-128"/>
                <a:ea typeface="Arial Unicode MS" pitchFamily="50" charset="-128"/>
                <a:cs typeface="Arial Unicode MS" pitchFamily="50" charset="-128"/>
              </a:rPr>
              <a:t>xử </a:t>
            </a:r>
            <a:r>
              <a:rPr lang="en-US" sz="2800" b="1">
                <a:solidFill>
                  <a:srgbClr val="FF0000"/>
                </a:solidFill>
                <a:latin typeface="Arial Unicode MS" pitchFamily="50" charset="-128"/>
                <a:ea typeface="Arial Unicode MS" pitchFamily="50" charset="-128"/>
                <a:cs typeface="Arial Unicode MS" pitchFamily="50" charset="-128"/>
              </a:rPr>
              <a:t>lý dữ liệu chuỗi thời gian tài chính</a:t>
            </a:r>
            <a:br>
              <a:rPr lang="en-US" sz="2800" b="1">
                <a:solidFill>
                  <a:srgbClr val="FF0000"/>
                </a:solidFill>
                <a:latin typeface="Arial Unicode MS" pitchFamily="50" charset="-128"/>
                <a:ea typeface="Arial Unicode MS" pitchFamily="50" charset="-128"/>
                <a:cs typeface="Arial Unicode MS" pitchFamily="50" charset="-128"/>
              </a:rPr>
            </a:br>
            <a:endParaRPr lang="ja-JP" altLang="en-US" b="1">
              <a:solidFill>
                <a:srgbClr val="FF0000"/>
              </a:solidFill>
              <a:latin typeface="Arial Unicode MS" pitchFamily="50" charset="-128"/>
              <a:ea typeface="Arial Unicode MS" pitchFamily="50" charset="-128"/>
              <a:cs typeface="Arial Unicode MS" pitchFamily="50" charset="-128"/>
            </a:endParaRPr>
          </a:p>
        </p:txBody>
      </p:sp>
      <p:sp>
        <p:nvSpPr>
          <p:cNvPr id="7171" name="Content Placeholder 2"/>
          <p:cNvSpPr>
            <a:spLocks noGrp="1"/>
          </p:cNvSpPr>
          <p:nvPr>
            <p:ph idx="1"/>
          </p:nvPr>
        </p:nvSpPr>
        <p:spPr>
          <a:xfrm>
            <a:off x="603721" y="795322"/>
            <a:ext cx="9108690" cy="2232083"/>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4.3 Giải </a:t>
            </a:r>
            <a:r>
              <a:rPr lang="en-US" altLang="ja-JP" sz="2800" b="1" smtClean="0">
                <a:solidFill>
                  <a:srgbClr val="00B0F0"/>
                </a:solidFill>
                <a:latin typeface="Arial Unicode MS" pitchFamily="50" charset="-128"/>
                <a:ea typeface="Arial Unicode MS" pitchFamily="50" charset="-128"/>
                <a:cs typeface="Arial Unicode MS" pitchFamily="50" charset="-128"/>
              </a:rPr>
              <a:t>thuật </a:t>
            </a:r>
            <a:r>
              <a:rPr lang="en-US" altLang="ja-JP" sz="2800" b="1" smtClean="0">
                <a:solidFill>
                  <a:srgbClr val="00B0F0"/>
                </a:solidFill>
                <a:latin typeface="Arial Unicode MS" pitchFamily="50" charset="-128"/>
                <a:ea typeface="Arial Unicode MS" pitchFamily="50" charset="-128"/>
                <a:cs typeface="Arial Unicode MS" pitchFamily="50" charset="-128"/>
              </a:rPr>
              <a:t>K-NN – Đặc điểm</a:t>
            </a:r>
            <a:endParaRPr lang="en-US" altLang="ja-JP" sz="2800" b="1" smtClean="0">
              <a:latin typeface="Arial Unicode MS" pitchFamily="50" charset="-128"/>
              <a:ea typeface="Arial Unicode MS" pitchFamily="50" charset="-128"/>
              <a:cs typeface="Arial Unicode MS" pitchFamily="50" charset="-128"/>
            </a:endParaRPr>
          </a:p>
          <a:p>
            <a:pPr lvl="0" algn="just" defTabSz="914400">
              <a:spcBef>
                <a:spcPts val="600"/>
              </a:spcBef>
              <a:buClrTx/>
              <a:buSzTx/>
              <a:buFont typeface="Wingdings" pitchFamily="2" charset="2"/>
              <a:buChar char="v"/>
            </a:pPr>
            <a:r>
              <a:rPr lang="en-US" sz="2800">
                <a:solidFill>
                  <a:srgbClr val="002060"/>
                </a:solidFill>
                <a:latin typeface="Times New Roman" panose="02020603050405020304" pitchFamily="18" charset="0"/>
                <a:cs typeface="Times New Roman" panose="02020603050405020304" pitchFamily="18" charset="0"/>
              </a:rPr>
              <a:t> </a:t>
            </a:r>
            <a:r>
              <a:rPr lang="en-US" sz="2400">
                <a:solidFill>
                  <a:srgbClr val="002060"/>
                </a:solidFill>
                <a:latin typeface="Times New Roman" panose="02020603050405020304" pitchFamily="18" charset="0"/>
                <a:cs typeface="Times New Roman" panose="02020603050405020304" pitchFamily="18" charset="0"/>
              </a:rPr>
              <a:t>Lấy giá trị của biến phụ thuộc cần dự đoán tương ứng của K láng giềng gần nhất.</a:t>
            </a:r>
            <a:endParaRPr kumimoji="0" lang="en-US" sz="2400">
              <a:solidFill>
                <a:srgbClr val="002060"/>
              </a:solidFill>
              <a:latin typeface="Times New Roman" panose="02020603050405020304" pitchFamily="18" charset="0"/>
              <a:ea typeface="幼圆" pitchFamily="1" charset="-122"/>
              <a:cs typeface="Times New Roman" panose="02020603050405020304" pitchFamily="18" charset="0"/>
            </a:endParaRPr>
          </a:p>
          <a:p>
            <a:pPr lvl="0" algn="just" defTabSz="914400">
              <a:spcBef>
                <a:spcPts val="600"/>
              </a:spcBef>
              <a:buClrTx/>
              <a:buSzTx/>
              <a:buFont typeface="Wingdings" pitchFamily="2" charset="2"/>
              <a:buChar char="v"/>
            </a:pPr>
            <a:r>
              <a:rPr lang="en-US" altLang="en-US" sz="2400">
                <a:solidFill>
                  <a:srgbClr val="002060"/>
                </a:solidFill>
                <a:latin typeface="Times New Roman" panose="02020603050405020304" pitchFamily="18" charset="0"/>
                <a:cs typeface="Times New Roman" panose="02020603050405020304" pitchFamily="18" charset="0"/>
              </a:rPr>
              <a:t>Sử dụng giá trị trung bình (average) của biến phụ thuộc của K láng giềng gần nhất là giá trị dự đoán của Query point</a:t>
            </a:r>
            <a:r>
              <a:rPr lang="en-US" altLang="en-US" sz="2400">
                <a:solidFill>
                  <a:srgbClr val="002060"/>
                </a:solidFill>
                <a:latin typeface="Times New Roman" panose="02020603050405020304" pitchFamily="18" charset="0"/>
                <a:cs typeface="Times New Roman" panose="02020603050405020304" pitchFamily="18" charset="0"/>
              </a:rPr>
              <a:t>.</a:t>
            </a:r>
            <a:r>
              <a:rPr kumimoji="0" lang="en-US" sz="2400" smtClean="0">
                <a:solidFill>
                  <a:srgbClr val="002060"/>
                </a:solidFill>
                <a:latin typeface="Times New Roman" panose="02020603050405020304" pitchFamily="18" charset="0"/>
                <a:ea typeface="幼圆" pitchFamily="1" charset="-122"/>
                <a:cs typeface="Times New Roman" panose="02020603050405020304" pitchFamily="18" charset="0"/>
              </a:rPr>
              <a:t> </a:t>
            </a:r>
            <a:endParaRPr lang="en-US"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65</a:t>
            </a:fld>
            <a:endParaRPr lang="en-US" altLang="ja-JP"/>
          </a:p>
        </p:txBody>
      </p:sp>
      <p:pic>
        <p:nvPicPr>
          <p:cNvPr id="7" name="Picture 6"/>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362" y="3124503"/>
            <a:ext cx="8223489" cy="278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9965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pPr lvl="0"/>
            <a:r>
              <a:rPr lang="pt-BR" altLang="ja-JP" b="1">
                <a:solidFill>
                  <a:srgbClr val="FF0000"/>
                </a:solidFill>
                <a:latin typeface="Arial Unicode MS" pitchFamily="50" charset="-128"/>
                <a:ea typeface="Arial Unicode MS" pitchFamily="50" charset="-128"/>
                <a:cs typeface="Arial Unicode MS" pitchFamily="50" charset="-128"/>
              </a:rPr>
              <a:t>4</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sz="2800" b="1" smtClean="0">
                <a:solidFill>
                  <a:srgbClr val="FF0000"/>
                </a:solidFill>
                <a:latin typeface="Arial Unicode MS" pitchFamily="50" charset="-128"/>
                <a:ea typeface="Arial Unicode MS" pitchFamily="50" charset="-128"/>
                <a:cs typeface="Arial Unicode MS" pitchFamily="50" charset="-128"/>
              </a:rPr>
              <a:t>Các kỹ thuật </a:t>
            </a:r>
            <a:r>
              <a:rPr lang="en-US" sz="2800" b="1" smtClean="0">
                <a:solidFill>
                  <a:srgbClr val="FF0000"/>
                </a:solidFill>
                <a:latin typeface="Arial Unicode MS" pitchFamily="50" charset="-128"/>
                <a:ea typeface="Arial Unicode MS" pitchFamily="50" charset="-128"/>
                <a:cs typeface="Arial Unicode MS" pitchFamily="50" charset="-128"/>
              </a:rPr>
              <a:t>xử </a:t>
            </a:r>
            <a:r>
              <a:rPr lang="en-US" sz="2800" b="1">
                <a:solidFill>
                  <a:srgbClr val="FF0000"/>
                </a:solidFill>
                <a:latin typeface="Arial Unicode MS" pitchFamily="50" charset="-128"/>
                <a:ea typeface="Arial Unicode MS" pitchFamily="50" charset="-128"/>
                <a:cs typeface="Arial Unicode MS" pitchFamily="50" charset="-128"/>
              </a:rPr>
              <a:t>lý dữ liệu chuỗi thời gian tài chính</a:t>
            </a:r>
            <a:br>
              <a:rPr lang="en-US" sz="2800" b="1">
                <a:solidFill>
                  <a:srgbClr val="FF0000"/>
                </a:solidFill>
                <a:latin typeface="Arial Unicode MS" pitchFamily="50" charset="-128"/>
                <a:ea typeface="Arial Unicode MS" pitchFamily="50" charset="-128"/>
                <a:cs typeface="Arial Unicode MS" pitchFamily="50" charset="-128"/>
              </a:rPr>
            </a:br>
            <a:endParaRPr lang="ja-JP" altLang="en-US" b="1">
              <a:solidFill>
                <a:srgbClr val="FF0000"/>
              </a:solidFill>
              <a:latin typeface="Arial Unicode MS" pitchFamily="50" charset="-128"/>
              <a:ea typeface="Arial Unicode MS" pitchFamily="50" charset="-128"/>
              <a:cs typeface="Arial Unicode MS" pitchFamily="50" charset="-128"/>
            </a:endParaRPr>
          </a:p>
        </p:txBody>
      </p:sp>
      <p:sp>
        <p:nvSpPr>
          <p:cNvPr id="7171" name="Content Placeholder 2"/>
          <p:cNvSpPr>
            <a:spLocks noGrp="1"/>
          </p:cNvSpPr>
          <p:nvPr>
            <p:ph idx="1"/>
          </p:nvPr>
        </p:nvSpPr>
        <p:spPr>
          <a:xfrm>
            <a:off x="603721" y="795322"/>
            <a:ext cx="9108690" cy="1416537"/>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4.3 Giải </a:t>
            </a:r>
            <a:r>
              <a:rPr lang="en-US" altLang="ja-JP" sz="2800" b="1" smtClean="0">
                <a:solidFill>
                  <a:srgbClr val="00B0F0"/>
                </a:solidFill>
                <a:latin typeface="Arial Unicode MS" pitchFamily="50" charset="-128"/>
                <a:ea typeface="Arial Unicode MS" pitchFamily="50" charset="-128"/>
                <a:cs typeface="Arial Unicode MS" pitchFamily="50" charset="-128"/>
              </a:rPr>
              <a:t>thuật </a:t>
            </a:r>
            <a:r>
              <a:rPr lang="en-US" altLang="ja-JP" sz="2800" b="1" smtClean="0">
                <a:solidFill>
                  <a:srgbClr val="00B0F0"/>
                </a:solidFill>
                <a:latin typeface="Arial Unicode MS" pitchFamily="50" charset="-128"/>
                <a:ea typeface="Arial Unicode MS" pitchFamily="50" charset="-128"/>
                <a:cs typeface="Arial Unicode MS" pitchFamily="50" charset="-128"/>
              </a:rPr>
              <a:t>K-NN – Ví dụ ứng dụng tại BSE</a:t>
            </a:r>
            <a:endParaRPr lang="en-US" altLang="ja-JP" sz="2800" b="1" smtClean="0">
              <a:latin typeface="Arial Unicode MS" pitchFamily="50" charset="-128"/>
              <a:ea typeface="Arial Unicode MS" pitchFamily="50" charset="-128"/>
              <a:cs typeface="Arial Unicode MS" pitchFamily="50" charset="-128"/>
            </a:endParaRPr>
          </a:p>
          <a:p>
            <a:pPr algn="just" defTabSz="914400">
              <a:spcBef>
                <a:spcPts val="600"/>
              </a:spcBef>
              <a:buClrTx/>
              <a:buSzTx/>
              <a:buFont typeface="Wingdings" pitchFamily="2" charset="2"/>
              <a:buChar char="v"/>
            </a:pPr>
            <a:r>
              <a:rPr lang="en-US" altLang="zh-CN" sz="2400" smtClean="0">
                <a:solidFill>
                  <a:srgbClr val="002060"/>
                </a:solidFill>
                <a:latin typeface="Times New Roman" panose="02020603050405020304" pitchFamily="18" charset="0"/>
                <a:cs typeface="Times New Roman" panose="02020603050405020304" pitchFamily="18" charset="0"/>
              </a:rPr>
              <a:t>Bombay </a:t>
            </a:r>
            <a:r>
              <a:rPr lang="en-US" altLang="zh-CN" sz="2400">
                <a:solidFill>
                  <a:srgbClr val="002060"/>
                </a:solidFill>
                <a:latin typeface="Times New Roman" panose="02020603050405020304" pitchFamily="18" charset="0"/>
                <a:cs typeface="Times New Roman" panose="02020603050405020304" pitchFamily="18" charset="0"/>
              </a:rPr>
              <a:t>(Bombay Stock Exchange - </a:t>
            </a:r>
            <a:r>
              <a:rPr lang="en-US" altLang="zh-CN" sz="2400">
                <a:solidFill>
                  <a:srgbClr val="002060"/>
                </a:solidFill>
                <a:latin typeface="Times New Roman" panose="02020603050405020304" pitchFamily="18" charset="0"/>
                <a:cs typeface="Times New Roman" panose="02020603050405020304" pitchFamily="18" charset="0"/>
              </a:rPr>
              <a:t>BSE</a:t>
            </a:r>
            <a:r>
              <a:rPr lang="en-US" altLang="zh-CN" sz="2400" smtClean="0">
                <a:solidFill>
                  <a:srgbClr val="002060"/>
                </a:solidFill>
                <a:latin typeface="Times New Roman" panose="02020603050405020304" pitchFamily="18" charset="0"/>
                <a:cs typeface="Times New Roman" panose="02020603050405020304" pitchFamily="18" charset="0"/>
              </a:rPr>
              <a:t>)</a:t>
            </a:r>
          </a:p>
          <a:p>
            <a:pPr algn="just" defTabSz="914400">
              <a:spcBef>
                <a:spcPts val="600"/>
              </a:spcBef>
              <a:buClrTx/>
              <a:buSzTx/>
              <a:buFont typeface="Wingdings" pitchFamily="2" charset="2"/>
              <a:buChar char="v"/>
            </a:pPr>
            <a:r>
              <a:rPr lang="en-US" altLang="zh-CN" sz="2400" smtClean="0">
                <a:solidFill>
                  <a:srgbClr val="002060"/>
                </a:solidFill>
                <a:latin typeface="Times New Roman" panose="02020603050405020304" pitchFamily="18" charset="0"/>
                <a:cs typeface="Times New Roman" panose="02020603050405020304" pitchFamily="18" charset="0"/>
              </a:rPr>
              <a:t>Kiểm nghiệm kết quả dùng K-NN dự đoán với thực tế tại BSE</a:t>
            </a:r>
            <a:endParaRPr lang="en-US" altLang="zh-CN" sz="2400">
              <a:solidFill>
                <a:srgbClr val="002060"/>
              </a:solidFill>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66</a:t>
            </a:fld>
            <a:endParaRPr lang="en-US" altLang="ja-JP"/>
          </a:p>
        </p:txBody>
      </p:sp>
      <p:pic>
        <p:nvPicPr>
          <p:cNvPr id="8" name="Picture 7" descr="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437" y="2206453"/>
            <a:ext cx="7669212"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1006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pPr lvl="0"/>
            <a:r>
              <a:rPr lang="pt-BR" altLang="ja-JP" b="1">
                <a:solidFill>
                  <a:srgbClr val="FF0000"/>
                </a:solidFill>
                <a:latin typeface="Arial Unicode MS" pitchFamily="50" charset="-128"/>
                <a:ea typeface="Arial Unicode MS" pitchFamily="50" charset="-128"/>
                <a:cs typeface="Arial Unicode MS" pitchFamily="50" charset="-128"/>
              </a:rPr>
              <a:t>4</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sz="2800" b="1" smtClean="0">
                <a:solidFill>
                  <a:srgbClr val="FF0000"/>
                </a:solidFill>
                <a:latin typeface="Arial Unicode MS" pitchFamily="50" charset="-128"/>
                <a:ea typeface="Arial Unicode MS" pitchFamily="50" charset="-128"/>
                <a:cs typeface="Arial Unicode MS" pitchFamily="50" charset="-128"/>
              </a:rPr>
              <a:t>Các kỹ thuật </a:t>
            </a:r>
            <a:r>
              <a:rPr lang="en-US" sz="2800" b="1" smtClean="0">
                <a:solidFill>
                  <a:srgbClr val="FF0000"/>
                </a:solidFill>
                <a:latin typeface="Arial Unicode MS" pitchFamily="50" charset="-128"/>
                <a:ea typeface="Arial Unicode MS" pitchFamily="50" charset="-128"/>
                <a:cs typeface="Arial Unicode MS" pitchFamily="50" charset="-128"/>
              </a:rPr>
              <a:t>xử </a:t>
            </a:r>
            <a:r>
              <a:rPr lang="en-US" sz="2800" b="1">
                <a:solidFill>
                  <a:srgbClr val="FF0000"/>
                </a:solidFill>
                <a:latin typeface="Arial Unicode MS" pitchFamily="50" charset="-128"/>
                <a:ea typeface="Arial Unicode MS" pitchFamily="50" charset="-128"/>
                <a:cs typeface="Arial Unicode MS" pitchFamily="50" charset="-128"/>
              </a:rPr>
              <a:t>lý dữ liệu chuỗi thời gian tài chính</a:t>
            </a:r>
            <a:br>
              <a:rPr lang="en-US" sz="2800" b="1">
                <a:solidFill>
                  <a:srgbClr val="FF0000"/>
                </a:solidFill>
                <a:latin typeface="Arial Unicode MS" pitchFamily="50" charset="-128"/>
                <a:ea typeface="Arial Unicode MS" pitchFamily="50" charset="-128"/>
                <a:cs typeface="Arial Unicode MS" pitchFamily="50" charset="-128"/>
              </a:rPr>
            </a:br>
            <a:endParaRPr lang="ja-JP" altLang="en-US" b="1">
              <a:solidFill>
                <a:srgbClr val="FF0000"/>
              </a:solidFill>
              <a:latin typeface="Arial Unicode MS" pitchFamily="50" charset="-128"/>
              <a:ea typeface="Arial Unicode MS" pitchFamily="50" charset="-128"/>
              <a:cs typeface="Arial Unicode MS" pitchFamily="50" charset="-128"/>
            </a:endParaRPr>
          </a:p>
        </p:txBody>
      </p:sp>
      <p:sp>
        <p:nvSpPr>
          <p:cNvPr id="7171" name="Content Placeholder 2"/>
          <p:cNvSpPr>
            <a:spLocks noGrp="1"/>
          </p:cNvSpPr>
          <p:nvPr>
            <p:ph idx="1"/>
          </p:nvPr>
        </p:nvSpPr>
        <p:spPr>
          <a:xfrm>
            <a:off x="603721" y="795323"/>
            <a:ext cx="9108690" cy="1033478"/>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4.3 Giải </a:t>
            </a:r>
            <a:r>
              <a:rPr lang="en-US" altLang="ja-JP" sz="2800" b="1" smtClean="0">
                <a:solidFill>
                  <a:srgbClr val="00B0F0"/>
                </a:solidFill>
                <a:latin typeface="Arial Unicode MS" pitchFamily="50" charset="-128"/>
                <a:ea typeface="Arial Unicode MS" pitchFamily="50" charset="-128"/>
                <a:cs typeface="Arial Unicode MS" pitchFamily="50" charset="-128"/>
              </a:rPr>
              <a:t>thuật </a:t>
            </a:r>
            <a:r>
              <a:rPr lang="en-US" altLang="ja-JP" sz="2800" b="1" smtClean="0">
                <a:solidFill>
                  <a:srgbClr val="00B0F0"/>
                </a:solidFill>
                <a:latin typeface="Arial Unicode MS" pitchFamily="50" charset="-128"/>
                <a:ea typeface="Arial Unicode MS" pitchFamily="50" charset="-128"/>
                <a:cs typeface="Arial Unicode MS" pitchFamily="50" charset="-128"/>
              </a:rPr>
              <a:t>K-NN – Ví dụ ứng dụng tại BSE</a:t>
            </a:r>
            <a:endParaRPr lang="en-US" altLang="ja-JP" sz="2800" b="1" smtClean="0">
              <a:latin typeface="Arial Unicode MS" pitchFamily="50" charset="-128"/>
              <a:ea typeface="Arial Unicode MS" pitchFamily="50" charset="-128"/>
              <a:cs typeface="Arial Unicode MS" pitchFamily="50" charset="-128"/>
            </a:endParaRPr>
          </a:p>
          <a:p>
            <a:pPr marL="0" indent="0" algn="just" defTabSz="914400">
              <a:spcBef>
                <a:spcPts val="600"/>
              </a:spcBef>
              <a:buClrTx/>
              <a:buSzTx/>
              <a:buNone/>
            </a:pPr>
            <a:r>
              <a:rPr lang="en-US" altLang="zh-CN" sz="2400" smtClean="0">
                <a:solidFill>
                  <a:srgbClr val="002060"/>
                </a:solidFill>
                <a:latin typeface="Times New Roman" panose="02020603050405020304" pitchFamily="18" charset="0"/>
                <a:cs typeface="Times New Roman" panose="02020603050405020304" pitchFamily="18" charset="0"/>
              </a:rPr>
              <a:t>Biểu đồ kiểm nghiệm kết quả dùng K-NN dự đoán với thực tế tại BSE</a:t>
            </a:r>
            <a:endParaRPr lang="en-US" altLang="zh-CN" sz="2400">
              <a:solidFill>
                <a:srgbClr val="002060"/>
              </a:solidFill>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67</a:t>
            </a:fld>
            <a:endParaRPr lang="en-US" altLang="ja-JP"/>
          </a:p>
        </p:txBody>
      </p:sp>
      <p:pic>
        <p:nvPicPr>
          <p:cNvPr id="9" name="Picture 8" descr="Capture"/>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157" y="1853514"/>
            <a:ext cx="5804901" cy="425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2123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pPr lvl="0"/>
            <a:r>
              <a:rPr lang="pt-BR" altLang="ja-JP" b="1">
                <a:solidFill>
                  <a:srgbClr val="FF0000"/>
                </a:solidFill>
                <a:latin typeface="Arial Unicode MS" pitchFamily="50" charset="-128"/>
                <a:ea typeface="Arial Unicode MS" pitchFamily="50" charset="-128"/>
                <a:cs typeface="Arial Unicode MS" pitchFamily="50" charset="-128"/>
              </a:rPr>
              <a:t>4</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sz="2800" b="1" smtClean="0">
                <a:solidFill>
                  <a:srgbClr val="FF0000"/>
                </a:solidFill>
                <a:latin typeface="Arial Unicode MS" pitchFamily="50" charset="-128"/>
                <a:ea typeface="Arial Unicode MS" pitchFamily="50" charset="-128"/>
                <a:cs typeface="Arial Unicode MS" pitchFamily="50" charset="-128"/>
              </a:rPr>
              <a:t>Các kỹ thuật </a:t>
            </a:r>
            <a:r>
              <a:rPr lang="en-US" sz="2800" b="1" smtClean="0">
                <a:solidFill>
                  <a:srgbClr val="FF0000"/>
                </a:solidFill>
                <a:latin typeface="Arial Unicode MS" pitchFamily="50" charset="-128"/>
                <a:ea typeface="Arial Unicode MS" pitchFamily="50" charset="-128"/>
                <a:cs typeface="Arial Unicode MS" pitchFamily="50" charset="-128"/>
              </a:rPr>
              <a:t>xử </a:t>
            </a:r>
            <a:r>
              <a:rPr lang="en-US" sz="2800" b="1">
                <a:solidFill>
                  <a:srgbClr val="FF0000"/>
                </a:solidFill>
                <a:latin typeface="Arial Unicode MS" pitchFamily="50" charset="-128"/>
                <a:ea typeface="Arial Unicode MS" pitchFamily="50" charset="-128"/>
                <a:cs typeface="Arial Unicode MS" pitchFamily="50" charset="-128"/>
              </a:rPr>
              <a:t>lý dữ liệu chuỗi thời gian tài chính</a:t>
            </a:r>
            <a:br>
              <a:rPr lang="en-US" sz="2800" b="1">
                <a:solidFill>
                  <a:srgbClr val="FF0000"/>
                </a:solidFill>
                <a:latin typeface="Arial Unicode MS" pitchFamily="50" charset="-128"/>
                <a:ea typeface="Arial Unicode MS" pitchFamily="50" charset="-128"/>
                <a:cs typeface="Arial Unicode MS" pitchFamily="50" charset="-128"/>
              </a:rPr>
            </a:br>
            <a:endParaRPr lang="ja-JP" altLang="en-US" b="1">
              <a:solidFill>
                <a:srgbClr val="FF0000"/>
              </a:solidFill>
              <a:latin typeface="Arial Unicode MS" pitchFamily="50" charset="-128"/>
              <a:ea typeface="Arial Unicode MS" pitchFamily="50" charset="-128"/>
              <a:cs typeface="Arial Unicode MS" pitchFamily="50" charset="-128"/>
            </a:endParaRPr>
          </a:p>
        </p:txBody>
      </p:sp>
      <p:sp>
        <p:nvSpPr>
          <p:cNvPr id="7171" name="Content Placeholder 2"/>
          <p:cNvSpPr>
            <a:spLocks noGrp="1"/>
          </p:cNvSpPr>
          <p:nvPr>
            <p:ph idx="1"/>
          </p:nvPr>
        </p:nvSpPr>
        <p:spPr>
          <a:xfrm>
            <a:off x="603721" y="795320"/>
            <a:ext cx="9108690" cy="4913501"/>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4.3 Giải </a:t>
            </a:r>
            <a:r>
              <a:rPr lang="en-US" altLang="ja-JP" sz="2800" b="1" smtClean="0">
                <a:solidFill>
                  <a:srgbClr val="00B0F0"/>
                </a:solidFill>
                <a:latin typeface="Arial Unicode MS" pitchFamily="50" charset="-128"/>
                <a:ea typeface="Arial Unicode MS" pitchFamily="50" charset="-128"/>
                <a:cs typeface="Arial Unicode MS" pitchFamily="50" charset="-128"/>
              </a:rPr>
              <a:t>thuật </a:t>
            </a:r>
            <a:r>
              <a:rPr lang="en-US" altLang="ja-JP" sz="2800" b="1" smtClean="0">
                <a:solidFill>
                  <a:srgbClr val="00B0F0"/>
                </a:solidFill>
                <a:latin typeface="Arial Unicode MS" pitchFamily="50" charset="-128"/>
                <a:ea typeface="Arial Unicode MS" pitchFamily="50" charset="-128"/>
                <a:cs typeface="Arial Unicode MS" pitchFamily="50" charset="-128"/>
              </a:rPr>
              <a:t>K-NN – Đánh giá</a:t>
            </a:r>
            <a:endParaRPr lang="en-US" altLang="ja-JP" sz="2800" b="1" smtClean="0">
              <a:latin typeface="Arial Unicode MS" pitchFamily="50" charset="-128"/>
              <a:ea typeface="Arial Unicode MS" pitchFamily="50" charset="-128"/>
              <a:cs typeface="Arial Unicode MS" pitchFamily="50" charset="-128"/>
            </a:endParaRPr>
          </a:p>
          <a:p>
            <a:pPr lvl="0" algn="just" defTabSz="914400">
              <a:spcBef>
                <a:spcPts val="600"/>
              </a:spcBef>
              <a:buClrTx/>
              <a:buSzTx/>
              <a:buFont typeface="Wingdings" pitchFamily="2" charset="2"/>
              <a:buChar char="v"/>
            </a:pPr>
            <a:r>
              <a:rPr lang="en-US" sz="2800">
                <a:solidFill>
                  <a:srgbClr val="002060"/>
                </a:solidFill>
                <a:latin typeface="Arial Unicode MS" pitchFamily="50" charset="-128"/>
                <a:ea typeface="Arial Unicode MS" pitchFamily="50" charset="-128"/>
                <a:cs typeface="Arial Unicode MS" pitchFamily="50" charset="-128"/>
              </a:rPr>
              <a:t>Ưu điểm:</a:t>
            </a:r>
          </a:p>
          <a:p>
            <a:pPr lvl="1" algn="just">
              <a:buFont typeface="Wingdings" pitchFamily="2" charset="2"/>
              <a:buChar char="Ø"/>
            </a:pPr>
            <a:r>
              <a:rPr lang="en-US" sz="2400" smtClean="0">
                <a:solidFill>
                  <a:srgbClr val="002060"/>
                </a:solidFill>
                <a:latin typeface="Arial Unicode MS" pitchFamily="50" charset="-128"/>
                <a:ea typeface="Arial Unicode MS" pitchFamily="50" charset="-128"/>
                <a:cs typeface="Arial Unicode MS" pitchFamily="50" charset="-128"/>
                <a:sym typeface="Wingdings" pitchFamily="2" charset="2"/>
              </a:rPr>
              <a:t>Đơn giản</a:t>
            </a:r>
            <a:r>
              <a:rPr lang="en-US" sz="2400" smtClean="0">
                <a:solidFill>
                  <a:srgbClr val="002060"/>
                </a:solidFill>
                <a:latin typeface="Arial Unicode MS" pitchFamily="50" charset="-128"/>
                <a:ea typeface="Arial Unicode MS" pitchFamily="50" charset="-128"/>
                <a:cs typeface="Arial Unicode MS" pitchFamily="50" charset="-128"/>
              </a:rPr>
              <a:t>;</a:t>
            </a:r>
            <a:endParaRPr lang="en-US" altLang="ja-JP" sz="24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400" smtClean="0">
                <a:solidFill>
                  <a:srgbClr val="002060"/>
                </a:solidFill>
                <a:latin typeface="Arial Unicode MS" pitchFamily="50" charset="-128"/>
                <a:ea typeface="Arial Unicode MS" pitchFamily="50" charset="-128"/>
                <a:cs typeface="Arial Unicode MS" pitchFamily="50" charset="-128"/>
              </a:rPr>
              <a:t>Độ hiệu quả cao;</a:t>
            </a:r>
            <a:endParaRPr lang="en-US" altLang="ja-JP" sz="24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400" smtClean="0">
                <a:solidFill>
                  <a:srgbClr val="002060"/>
                </a:solidFill>
                <a:latin typeface="Arial Unicode MS" pitchFamily="50" charset="-128"/>
                <a:ea typeface="Arial Unicode MS" pitchFamily="50" charset="-128"/>
                <a:cs typeface="Arial Unicode MS" pitchFamily="50" charset="-128"/>
              </a:rPr>
              <a:t>Dễ tìm ra xu hướng biến động…</a:t>
            </a:r>
            <a:endParaRPr kumimoji="0" lang="en-US" sz="2800">
              <a:solidFill>
                <a:srgbClr val="002060"/>
              </a:solidFill>
              <a:latin typeface="Times New Roman" panose="02020603050405020304" pitchFamily="18" charset="0"/>
              <a:ea typeface="幼圆" pitchFamily="1" charset="-122"/>
              <a:cs typeface="Times New Roman" panose="02020603050405020304" pitchFamily="18" charset="0"/>
            </a:endParaRPr>
          </a:p>
          <a:p>
            <a:pPr algn="just" defTabSz="914400">
              <a:spcBef>
                <a:spcPts val="600"/>
              </a:spcBef>
              <a:buClrTx/>
              <a:buSzTx/>
              <a:buFont typeface="Wingdings" pitchFamily="2" charset="2"/>
              <a:buChar char="v"/>
            </a:pPr>
            <a:r>
              <a:rPr lang="en-US" altLang="en-US" sz="2800">
                <a:solidFill>
                  <a:srgbClr val="002060"/>
                </a:solidFill>
                <a:latin typeface="Arial Unicode MS" pitchFamily="50" charset="-128"/>
                <a:ea typeface="Arial Unicode MS" pitchFamily="50" charset="-128"/>
                <a:cs typeface="Arial Unicode MS" pitchFamily="50" charset="-128"/>
              </a:rPr>
              <a:t>Nhược điểm:</a:t>
            </a:r>
            <a:r>
              <a:rPr lang="en-US" sz="2800">
                <a:solidFill>
                  <a:srgbClr val="002060"/>
                </a:solidFill>
                <a:latin typeface="Arial Unicode MS" pitchFamily="50" charset="-128"/>
                <a:ea typeface="Arial Unicode MS" pitchFamily="50" charset="-128"/>
                <a:cs typeface="Arial Unicode MS" pitchFamily="50" charset="-128"/>
              </a:rPr>
              <a:t> </a:t>
            </a:r>
          </a:p>
          <a:p>
            <a:pPr lvl="1" algn="just">
              <a:buFont typeface="Wingdings" pitchFamily="2" charset="2"/>
              <a:buChar char="Ø"/>
            </a:pPr>
            <a:r>
              <a:rPr lang="en-US" sz="2400" smtClean="0">
                <a:solidFill>
                  <a:srgbClr val="002060"/>
                </a:solidFill>
                <a:latin typeface="Arial Unicode MS" pitchFamily="50" charset="-128"/>
                <a:ea typeface="Arial Unicode MS" pitchFamily="50" charset="-128"/>
                <a:cs typeface="Arial Unicode MS" pitchFamily="50" charset="-128"/>
              </a:rPr>
              <a:t>Ràng buộc tập huấn luyện phải: có sự biến động, dung lượng dữ liệu lớn;</a:t>
            </a:r>
            <a:endParaRPr lang="en-US" altLang="ja-JP" sz="24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sz="2400" smtClean="0">
                <a:solidFill>
                  <a:srgbClr val="002060"/>
                </a:solidFill>
                <a:latin typeface="Arial Unicode MS" pitchFamily="50" charset="-128"/>
                <a:ea typeface="Arial Unicode MS" pitchFamily="50" charset="-128"/>
                <a:cs typeface="Arial Unicode MS" pitchFamily="50" charset="-128"/>
              </a:rPr>
              <a:t>Kém hiệu quả với biến động cục bộ;</a:t>
            </a:r>
            <a:endParaRPr lang="en-US" altLang="ja-JP" sz="24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400" smtClean="0">
                <a:solidFill>
                  <a:srgbClr val="002060"/>
                </a:solidFill>
                <a:latin typeface="Arial Unicode MS" pitchFamily="50" charset="-128"/>
                <a:ea typeface="Arial Unicode MS" pitchFamily="50" charset="-128"/>
                <a:cs typeface="Arial Unicode MS" pitchFamily="50" charset="-128"/>
              </a:rPr>
              <a:t>…………..</a:t>
            </a:r>
            <a:endParaRPr lang="en-US" altLang="ja-JP" sz="32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68</a:t>
            </a:fld>
            <a:endParaRPr lang="en-US" altLang="ja-JP"/>
          </a:p>
        </p:txBody>
      </p:sp>
    </p:spTree>
    <p:extLst>
      <p:ext uri="{BB962C8B-B14F-4D97-AF65-F5344CB8AC3E}">
        <p14:creationId xmlns:p14="http://schemas.microsoft.com/office/powerpoint/2010/main" val="35101771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5</a:t>
            </a:r>
            <a:r>
              <a:rPr lang="pt-BR" altLang="ja-JP" b="1" smtClean="0">
                <a:solidFill>
                  <a:srgbClr val="FF0000"/>
                </a:solidFill>
                <a:latin typeface="Arial Unicode MS" pitchFamily="50" charset="-128"/>
                <a:ea typeface="Arial Unicode MS" pitchFamily="50" charset="-128"/>
                <a:cs typeface="Arial Unicode MS" pitchFamily="50" charset="-128"/>
              </a:rPr>
              <a:t>. Tổng Kết, Thảo Luận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2"/>
            <a:ext cx="9108690" cy="57908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5.1 Phân tích dữ liệu chuỗi thời gian tài chính</a:t>
            </a:r>
            <a:endParaRPr lang="en-US" altLang="ja-JP" sz="28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Là xu thế hiện tại, mức độ quan tâm ứng dụng cao</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a:t>
            </a:r>
            <a:r>
              <a:rPr lang="en-US" altLang="ja-JP" sz="2800">
                <a:solidFill>
                  <a:srgbClr val="002060"/>
                </a:solidFill>
                <a:latin typeface="Arial Unicode MS" pitchFamily="50" charset="-128"/>
                <a:ea typeface="Arial Unicode MS" pitchFamily="50" charset="-128"/>
                <a:cs typeface="Arial Unicode MS" pitchFamily="50" charset="-128"/>
              </a:rPr>
              <a:t>S</a:t>
            </a:r>
            <a:r>
              <a:rPr lang="en-US" altLang="ja-JP" sz="2800" smtClean="0">
                <a:solidFill>
                  <a:srgbClr val="002060"/>
                </a:solidFill>
                <a:latin typeface="Arial Unicode MS" pitchFamily="50" charset="-128"/>
                <a:ea typeface="Arial Unicode MS" pitchFamily="50" charset="-128"/>
                <a:cs typeface="Arial Unicode MS" pitchFamily="50" charset="-128"/>
              </a:rPr>
              <a:t>ử dụng các kỹ thuật, giải thuật, mô hình thống kê</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Kết hợp với PTCB, PTKT =&gt; hỗ trợ NĐT quyết định</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Hỗ trợ dự báo dự đoán giá cả các loại hàng </a:t>
            </a:r>
            <a:r>
              <a:rPr lang="en-US" altLang="ja-JP" sz="2800" smtClean="0">
                <a:solidFill>
                  <a:srgbClr val="002060"/>
                </a:solidFill>
                <a:latin typeface="Arial Unicode MS" pitchFamily="50" charset="-128"/>
                <a:ea typeface="Arial Unicode MS" pitchFamily="50" charset="-128"/>
                <a:cs typeface="Arial Unicode MS" pitchFamily="50" charset="-128"/>
              </a:rPr>
              <a:t>hóa </a:t>
            </a:r>
            <a:r>
              <a:rPr lang="en-US" altLang="ja-JP" sz="2800" smtClean="0">
                <a:solidFill>
                  <a:srgbClr val="002060"/>
                </a:solidFill>
                <a:latin typeface="Arial Unicode MS" pitchFamily="50" charset="-128"/>
                <a:ea typeface="Arial Unicode MS" pitchFamily="50" charset="-128"/>
                <a:cs typeface="Arial Unicode MS" pitchFamily="50" charset="-128"/>
              </a:rPr>
              <a:t>của TTTC: chứng khoán, ngoại tệ,….</a:t>
            </a: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69</a:t>
            </a:fld>
            <a:endParaRPr lang="en-US" altLang="ja-JP"/>
          </a:p>
        </p:txBody>
      </p:sp>
    </p:spTree>
    <p:extLst>
      <p:ext uri="{BB962C8B-B14F-4D97-AF65-F5344CB8AC3E}">
        <p14:creationId xmlns:p14="http://schemas.microsoft.com/office/powerpoint/2010/main" val="3627554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2"/>
            <a:ext cx="8886268" cy="613728"/>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2</a:t>
            </a:r>
            <a:r>
              <a:rPr lang="pt-BR" altLang="ja-JP" b="1" smtClean="0">
                <a:solidFill>
                  <a:srgbClr val="FF0000"/>
                </a:solidFill>
                <a:latin typeface="Arial Unicode MS" pitchFamily="50" charset="-128"/>
                <a:ea typeface="Arial Unicode MS" pitchFamily="50" charset="-128"/>
                <a:cs typeface="Arial Unicode MS" pitchFamily="50" charset="-128"/>
              </a:rPr>
              <a:t>. Tổng quan về Tài chính – Chứng khoán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5271846"/>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2.1 Các quyết định tài chính</a:t>
            </a:r>
            <a:endParaRPr lang="en-US" altLang="ja-JP" sz="2800" b="1">
              <a:solidFill>
                <a:srgbClr val="00B0F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Các kỹ thuật phân tích, dự báo dự đoán, hay các mô hình dữ liệu chuỗi thời gian tài chính nhằm phục vụ cho việc ra quyết định của Nhà đầu tư hay các CFO.</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NĐT</a:t>
            </a:r>
            <a:r>
              <a:rPr lang="en-US" altLang="ja-JP" sz="2800">
                <a:solidFill>
                  <a:srgbClr val="002060"/>
                </a:solidFill>
                <a:latin typeface="Arial Unicode MS" pitchFamily="50" charset="-128"/>
                <a:ea typeface="Arial Unicode MS" pitchFamily="50" charset="-128"/>
                <a:cs typeface="Arial Unicode MS" pitchFamily="50" charset="-128"/>
              </a:rPr>
              <a:t>, CFO thường trăn trở:</a:t>
            </a: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Cần làm gì, chọn cơ hội đầu tư hiệu quả nào? </a:t>
            </a:r>
          </a:p>
          <a:p>
            <a:pPr marL="457200" lvl="1" indent="0" algn="just">
              <a:buNone/>
            </a:pPr>
            <a:r>
              <a:rPr lang="en-US" altLang="ja-JP" sz="2000">
                <a:solidFill>
                  <a:srgbClr val="002060"/>
                </a:solidFill>
                <a:latin typeface="Arial Unicode MS" pitchFamily="50" charset="-128"/>
                <a:ea typeface="Arial Unicode MS" pitchFamily="50" charset="-128"/>
                <a:cs typeface="Arial Unicode MS" pitchFamily="50" charset="-128"/>
              </a:rPr>
              <a:t>	</a:t>
            </a:r>
            <a:r>
              <a:rPr lang="en-US" altLang="ja-JP" sz="2000" smtClean="0">
                <a:solidFill>
                  <a:srgbClr val="FF0000"/>
                </a:solidFill>
                <a:latin typeface="Arial Unicode MS" pitchFamily="50" charset="-128"/>
                <a:ea typeface="Arial Unicode MS" pitchFamily="50" charset="-128"/>
                <a:cs typeface="Arial Unicode MS" pitchFamily="50" charset="-128"/>
              </a:rPr>
              <a:t>=&gt; QĐ đầu tư (Investment Decision);</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Lấy vốn từ đâu? Kết hợp các nguồn vốn, nguồn tài trợ như thế nào? </a:t>
            </a:r>
          </a:p>
          <a:p>
            <a:pPr marL="457200" lvl="1" indent="0" algn="just">
              <a:buNone/>
            </a:pPr>
            <a:r>
              <a:rPr lang="en-US" altLang="ja-JP" sz="2000">
                <a:solidFill>
                  <a:srgbClr val="002060"/>
                </a:solidFill>
                <a:latin typeface="Arial Unicode MS" pitchFamily="50" charset="-128"/>
                <a:ea typeface="Arial Unicode MS" pitchFamily="50" charset="-128"/>
                <a:cs typeface="Arial Unicode MS" pitchFamily="50" charset="-128"/>
              </a:rPr>
              <a:t>	</a:t>
            </a:r>
            <a:r>
              <a:rPr lang="en-US" altLang="ja-JP" sz="2000">
                <a:solidFill>
                  <a:srgbClr val="FF0000"/>
                </a:solidFill>
                <a:latin typeface="Arial Unicode MS" pitchFamily="50" charset="-128"/>
                <a:ea typeface="Arial Unicode MS" pitchFamily="50" charset="-128"/>
                <a:cs typeface="Arial Unicode MS" pitchFamily="50" charset="-128"/>
              </a:rPr>
              <a:t>=&gt; QĐ tài trợ (Capital structure policies</a:t>
            </a:r>
            <a:r>
              <a:rPr lang="en-US" altLang="ja-JP" sz="2000" smtClean="0">
                <a:solidFill>
                  <a:srgbClr val="FF0000"/>
                </a:solidFill>
                <a:latin typeface="Arial Unicode MS" pitchFamily="50" charset="-128"/>
                <a:ea typeface="Arial Unicode MS" pitchFamily="50" charset="-128"/>
                <a:cs typeface="Arial Unicode MS" pitchFamily="50" charset="-128"/>
              </a:rPr>
              <a:t>): vay NH, cổ đông, …;</a:t>
            </a:r>
            <a:endParaRPr lang="en-US" altLang="ja-JP" sz="2000">
              <a:solidFill>
                <a:srgbClr val="FF000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Phân phối lợi nhuận như thế nào? </a:t>
            </a:r>
          </a:p>
          <a:p>
            <a:pPr marL="457200" lvl="1" indent="0" algn="just">
              <a:buNone/>
            </a:pPr>
            <a:r>
              <a:rPr lang="en-US" altLang="ja-JP" sz="2000" smtClean="0">
                <a:solidFill>
                  <a:srgbClr val="FF0000"/>
                </a:solidFill>
                <a:latin typeface="Arial Unicode MS" pitchFamily="50" charset="-128"/>
                <a:ea typeface="Arial Unicode MS" pitchFamily="50" charset="-128"/>
                <a:cs typeface="Arial Unicode MS" pitchFamily="50" charset="-128"/>
              </a:rPr>
              <a:t>	=&gt; </a:t>
            </a:r>
            <a:r>
              <a:rPr lang="en-US" altLang="ja-JP" sz="2000">
                <a:solidFill>
                  <a:srgbClr val="FF0000"/>
                </a:solidFill>
                <a:latin typeface="Arial Unicode MS" pitchFamily="50" charset="-128"/>
                <a:ea typeface="Arial Unicode MS" pitchFamily="50" charset="-128"/>
                <a:cs typeface="Arial Unicode MS" pitchFamily="50" charset="-128"/>
              </a:rPr>
              <a:t>QĐ phân phối chi trả cổ tức (Dividend policies</a:t>
            </a:r>
            <a:r>
              <a:rPr lang="en-US" altLang="ja-JP" sz="2000" smtClean="0">
                <a:solidFill>
                  <a:srgbClr val="FF0000"/>
                </a:solidFill>
                <a:latin typeface="Arial Unicode MS" pitchFamily="50" charset="-128"/>
                <a:ea typeface="Arial Unicode MS" pitchFamily="50" charset="-128"/>
                <a:cs typeface="Arial Unicode MS" pitchFamily="50" charset="-128"/>
              </a:rPr>
              <a:t>).</a:t>
            </a:r>
            <a:endParaRPr lang="en-US" altLang="ja-JP" sz="200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7</a:t>
            </a:fld>
            <a:endParaRPr lang="en-US" altLang="ja-JP"/>
          </a:p>
        </p:txBody>
      </p:sp>
    </p:spTree>
    <p:extLst>
      <p:ext uri="{BB962C8B-B14F-4D97-AF65-F5344CB8AC3E}">
        <p14:creationId xmlns:p14="http://schemas.microsoft.com/office/powerpoint/2010/main" val="27537667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1"/>
            <a:ext cx="8596312" cy="842963"/>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5</a:t>
            </a:r>
            <a:r>
              <a:rPr lang="pt-BR" altLang="ja-JP" b="1" smtClean="0">
                <a:solidFill>
                  <a:srgbClr val="FF0000"/>
                </a:solidFill>
                <a:latin typeface="Arial Unicode MS" pitchFamily="50" charset="-128"/>
                <a:ea typeface="Arial Unicode MS" pitchFamily="50" charset="-128"/>
                <a:cs typeface="Arial Unicode MS" pitchFamily="50" charset="-128"/>
              </a:rPr>
              <a:t>. Tổng Kết, Thảo Luận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2"/>
            <a:ext cx="9108690" cy="57908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5.2 Thảo luận</a:t>
            </a:r>
            <a:endParaRPr lang="en-US" altLang="ja-JP" sz="2800" b="1" smtClean="0">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NĐT tại TTCK VN đang áp </a:t>
            </a:r>
            <a:r>
              <a:rPr lang="en-US" altLang="ja-JP" sz="2800" smtClean="0">
                <a:solidFill>
                  <a:srgbClr val="002060"/>
                </a:solidFill>
                <a:latin typeface="Arial Unicode MS" pitchFamily="50" charset="-128"/>
                <a:ea typeface="Arial Unicode MS" pitchFamily="50" charset="-128"/>
                <a:cs typeface="Arial Unicode MS" pitchFamily="50" charset="-128"/>
              </a:rPr>
              <a:t>dụng các kỹ thuật time series </a:t>
            </a:r>
            <a:r>
              <a:rPr lang="en-US" altLang="ja-JP" sz="2800" smtClean="0">
                <a:solidFill>
                  <a:srgbClr val="002060"/>
                </a:solidFill>
                <a:latin typeface="Arial Unicode MS" pitchFamily="50" charset="-128"/>
                <a:ea typeface="Arial Unicode MS" pitchFamily="50" charset="-128"/>
                <a:cs typeface="Arial Unicode MS" pitchFamily="50" charset="-128"/>
              </a:rPr>
              <a:t>như thế nào? Mức độ phù hợp ra sao?</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Những yếu tố ảnh hưởng đến áp dụng tại VN?</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Ưu khuyết điểm </a:t>
            </a:r>
            <a:r>
              <a:rPr lang="en-US" altLang="ja-JP" sz="2800" smtClean="0">
                <a:solidFill>
                  <a:srgbClr val="002060"/>
                </a:solidFill>
                <a:latin typeface="Arial Unicode MS" pitchFamily="50" charset="-128"/>
                <a:ea typeface="Arial Unicode MS" pitchFamily="50" charset="-128"/>
                <a:cs typeface="Arial Unicode MS" pitchFamily="50" charset="-128"/>
              </a:rPr>
              <a:t>các </a:t>
            </a:r>
            <a:r>
              <a:rPr lang="en-US" altLang="ja-JP" sz="2800" smtClean="0">
                <a:solidFill>
                  <a:srgbClr val="002060"/>
                </a:solidFill>
                <a:latin typeface="Arial Unicode MS" pitchFamily="50" charset="-128"/>
                <a:ea typeface="Arial Unicode MS" pitchFamily="50" charset="-128"/>
                <a:cs typeface="Arial Unicode MS" pitchFamily="50" charset="-128"/>
              </a:rPr>
              <a:t>mô hình, kỹ thuật, </a:t>
            </a:r>
            <a:r>
              <a:rPr lang="en-US" altLang="ja-JP" sz="2800" smtClean="0">
                <a:solidFill>
                  <a:srgbClr val="002060"/>
                </a:solidFill>
                <a:latin typeface="Arial Unicode MS" pitchFamily="50" charset="-128"/>
                <a:ea typeface="Arial Unicode MS" pitchFamily="50" charset="-128"/>
                <a:cs typeface="Arial Unicode MS" pitchFamily="50" charset="-128"/>
              </a:rPr>
              <a:t>giải </a:t>
            </a:r>
            <a:r>
              <a:rPr lang="en-US" altLang="ja-JP" sz="2800" smtClean="0">
                <a:solidFill>
                  <a:srgbClr val="002060"/>
                </a:solidFill>
                <a:latin typeface="Arial Unicode MS" pitchFamily="50" charset="-128"/>
                <a:ea typeface="Arial Unicode MS" pitchFamily="50" charset="-128"/>
                <a:cs typeface="Arial Unicode MS" pitchFamily="50" charset="-128"/>
              </a:rPr>
              <a:t>thuật</a:t>
            </a:r>
            <a:r>
              <a:rPr lang="en-US" altLang="ja-JP" sz="2800" smtClean="0">
                <a:solidFill>
                  <a:srgbClr val="002060"/>
                </a:solidFill>
                <a:latin typeface="Arial Unicode MS" pitchFamily="50" charset="-128"/>
                <a:ea typeface="Arial Unicode MS" pitchFamily="50" charset="-128"/>
                <a:cs typeface="Arial Unicode MS" pitchFamily="50" charset="-128"/>
              </a:rPr>
              <a:t>?</a:t>
            </a: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Xu hướng tất yếu về sự phát triển các kỹ thuật dự báo dự đoán qua việc khám phá ra các mô hình chuỗi dữ liệu thời gian tài chính?</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endParaRPr lang="en-US" altLang="ja-JP" sz="2800" smtClean="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70</a:t>
            </a:fld>
            <a:endParaRPr lang="en-US" altLang="ja-JP"/>
          </a:p>
        </p:txBody>
      </p:sp>
    </p:spTree>
    <p:extLst>
      <p:ext uri="{BB962C8B-B14F-4D97-AF65-F5344CB8AC3E}">
        <p14:creationId xmlns:p14="http://schemas.microsoft.com/office/powerpoint/2010/main" val="21129411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2"/>
            <a:ext cx="8596312" cy="564300"/>
          </a:xfrm>
        </p:spPr>
        <p:txBody>
          <a:bodyPr/>
          <a:lstStyle/>
          <a:p>
            <a:pPr algn="ctr"/>
            <a:r>
              <a:rPr lang="pt-BR" altLang="ja-JP" sz="3200" b="1" smtClean="0">
                <a:solidFill>
                  <a:srgbClr val="FF0000"/>
                </a:solidFill>
                <a:latin typeface="Arial Unicode MS" pitchFamily="50" charset="-128"/>
                <a:ea typeface="Arial Unicode MS" pitchFamily="50" charset="-128"/>
                <a:cs typeface="Arial Unicode MS" pitchFamily="50" charset="-128"/>
              </a:rPr>
              <a:t>Tài liệu tham khảo</a:t>
            </a:r>
            <a:endParaRPr lang="ja-JP" altLang="en-US" sz="3200" smtClean="0">
              <a:solidFill>
                <a:srgbClr val="FF0000"/>
              </a:solidFill>
              <a:cs typeface="メイリオ" pitchFamily="50" charset="-128"/>
            </a:endParaRPr>
          </a:p>
        </p:txBody>
      </p:sp>
      <p:sp>
        <p:nvSpPr>
          <p:cNvPr id="7171" name="Content Placeholder 2"/>
          <p:cNvSpPr>
            <a:spLocks noGrp="1"/>
          </p:cNvSpPr>
          <p:nvPr>
            <p:ph idx="1"/>
          </p:nvPr>
        </p:nvSpPr>
        <p:spPr>
          <a:xfrm>
            <a:off x="603721" y="647041"/>
            <a:ext cx="9108690" cy="5790829"/>
          </a:xfrm>
        </p:spPr>
        <p:txBody>
          <a:bodyPr/>
          <a:lstStyle/>
          <a:p>
            <a:pPr algn="just">
              <a:buFont typeface="Wingdings" pitchFamily="2" charset="2"/>
              <a:buChar char="v"/>
            </a:pPr>
            <a:r>
              <a:rPr lang="en-US" sz="2000" smtClean="0">
                <a:solidFill>
                  <a:srgbClr val="002060"/>
                </a:solidFill>
                <a:latin typeface="Arial Unicode MS" pitchFamily="50" charset="-128"/>
                <a:ea typeface="Arial Unicode MS" pitchFamily="50" charset="-128"/>
                <a:cs typeface="Arial Unicode MS" pitchFamily="50" charset="-128"/>
              </a:rPr>
              <a:t>Kjersti Aas và Xeni K.Dimakos (8/3/2004), Statistical modelling of financial time series: An introduction, Norwegian Computing Center, Oslo, Norway.</a:t>
            </a:r>
          </a:p>
          <a:p>
            <a:pPr algn="just">
              <a:buFont typeface="Wingdings" pitchFamily="2" charset="2"/>
              <a:buChar char="v"/>
            </a:pPr>
            <a:r>
              <a:rPr lang="en-US" sz="2000" smtClean="0">
                <a:solidFill>
                  <a:srgbClr val="002060"/>
                </a:solidFill>
                <a:latin typeface="Arial Unicode MS" pitchFamily="50" charset="-128"/>
                <a:ea typeface="Arial Unicode MS" pitchFamily="50" charset="-128"/>
                <a:cs typeface="Arial Unicode MS" pitchFamily="50" charset="-128"/>
              </a:rPr>
              <a:t>PGS.TS</a:t>
            </a:r>
            <a:r>
              <a:rPr lang="en-US" sz="2000">
                <a:solidFill>
                  <a:srgbClr val="002060"/>
                </a:solidFill>
                <a:latin typeface="Arial Unicode MS" pitchFamily="50" charset="-128"/>
                <a:ea typeface="Arial Unicode MS" pitchFamily="50" charset="-128"/>
                <a:cs typeface="Arial Unicode MS" pitchFamily="50" charset="-128"/>
              </a:rPr>
              <a:t>. </a:t>
            </a:r>
            <a:r>
              <a:rPr lang="en-US" sz="2000" smtClean="0">
                <a:solidFill>
                  <a:srgbClr val="002060"/>
                </a:solidFill>
                <a:latin typeface="Arial Unicode MS" pitchFamily="50" charset="-128"/>
                <a:ea typeface="Arial Unicode MS" pitchFamily="50" charset="-128"/>
                <a:cs typeface="Arial Unicode MS" pitchFamily="50" charset="-128"/>
              </a:rPr>
              <a:t>Bùi Kim Yến (chủ biên – 2012), </a:t>
            </a:r>
            <a:r>
              <a:rPr lang="en-US" sz="2000">
                <a:solidFill>
                  <a:srgbClr val="002060"/>
                </a:solidFill>
                <a:latin typeface="Arial Unicode MS" pitchFamily="50" charset="-128"/>
                <a:ea typeface="Arial Unicode MS" pitchFamily="50" charset="-128"/>
                <a:cs typeface="Arial Unicode MS" pitchFamily="50" charset="-128"/>
              </a:rPr>
              <a:t>Giáo trình Thị trường Tài chính, NXB Kinh </a:t>
            </a:r>
            <a:r>
              <a:rPr lang="en-US" sz="2000">
                <a:solidFill>
                  <a:srgbClr val="002060"/>
                </a:solidFill>
                <a:latin typeface="Arial Unicode MS" pitchFamily="50" charset="-128"/>
                <a:ea typeface="Arial Unicode MS" pitchFamily="50" charset="-128"/>
                <a:cs typeface="Arial Unicode MS" pitchFamily="50" charset="-128"/>
              </a:rPr>
              <a:t>tế </a:t>
            </a:r>
            <a:r>
              <a:rPr lang="en-US" sz="2000" smtClean="0">
                <a:solidFill>
                  <a:srgbClr val="002060"/>
                </a:solidFill>
                <a:latin typeface="Arial Unicode MS" pitchFamily="50" charset="-128"/>
                <a:ea typeface="Arial Unicode MS" pitchFamily="50" charset="-128"/>
                <a:cs typeface="Arial Unicode MS" pitchFamily="50" charset="-128"/>
              </a:rPr>
              <a:t>TPHCM</a:t>
            </a:r>
            <a:r>
              <a:rPr lang="en-US" sz="2000">
                <a:solidFill>
                  <a:srgbClr val="002060"/>
                </a:solidFill>
                <a:latin typeface="Arial Unicode MS" pitchFamily="50" charset="-128"/>
                <a:ea typeface="Arial Unicode MS" pitchFamily="50" charset="-128"/>
                <a:cs typeface="Arial Unicode MS" pitchFamily="50" charset="-128"/>
              </a:rPr>
              <a:t>.</a:t>
            </a:r>
            <a:endParaRPr lang="ja-JP" altLang="ja-JP" sz="200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000" smtClean="0">
                <a:solidFill>
                  <a:srgbClr val="002060"/>
                </a:solidFill>
                <a:latin typeface="Arial Unicode MS" pitchFamily="50" charset="-128"/>
                <a:ea typeface="Arial Unicode MS" pitchFamily="50" charset="-128"/>
                <a:cs typeface="Arial Unicode MS" pitchFamily="50" charset="-128"/>
              </a:rPr>
              <a:t>PGS.TS. Bùi Kim Yến (2009), Giáo trình Thị trường Chứng khoán, </a:t>
            </a:r>
            <a:r>
              <a:rPr lang="en-US" sz="2000">
                <a:solidFill>
                  <a:srgbClr val="002060"/>
                </a:solidFill>
                <a:latin typeface="Arial Unicode MS" pitchFamily="50" charset="-128"/>
                <a:ea typeface="Arial Unicode MS" pitchFamily="50" charset="-128"/>
                <a:cs typeface="Arial Unicode MS" pitchFamily="50" charset="-128"/>
              </a:rPr>
              <a:t>NXB </a:t>
            </a:r>
            <a:r>
              <a:rPr lang="en-US" sz="2000" smtClean="0">
                <a:solidFill>
                  <a:srgbClr val="002060"/>
                </a:solidFill>
                <a:latin typeface="Arial Unicode MS" pitchFamily="50" charset="-128"/>
                <a:ea typeface="Arial Unicode MS" pitchFamily="50" charset="-128"/>
                <a:cs typeface="Arial Unicode MS" pitchFamily="50" charset="-128"/>
              </a:rPr>
              <a:t>Kinh tế TPHCM.</a:t>
            </a:r>
            <a:endParaRPr lang="ja-JP" altLang="ja-JP" sz="20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sz="2000" smtClean="0">
                <a:solidFill>
                  <a:srgbClr val="002060"/>
                </a:solidFill>
                <a:latin typeface="Arial Unicode MS" pitchFamily="50" charset="-128"/>
                <a:ea typeface="Arial Unicode MS" pitchFamily="50" charset="-128"/>
                <a:cs typeface="Arial Unicode MS" pitchFamily="50" charset="-128"/>
              </a:rPr>
              <a:t>Frederic </a:t>
            </a:r>
            <a:r>
              <a:rPr lang="en-US" sz="2000">
                <a:solidFill>
                  <a:srgbClr val="002060"/>
                </a:solidFill>
                <a:latin typeface="Arial Unicode MS" pitchFamily="50" charset="-128"/>
                <a:ea typeface="Arial Unicode MS" pitchFamily="50" charset="-128"/>
                <a:cs typeface="Arial Unicode MS" pitchFamily="50" charset="-128"/>
              </a:rPr>
              <a:t>S.Mishkin (1999), Tiền tệ ngân hàng và thị trường tài chính, NXB Khoa học và kỹ thuật, Hà Nội</a:t>
            </a:r>
            <a:endParaRPr lang="en-US" altLang="ja-JP" sz="20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000" smtClean="0">
                <a:solidFill>
                  <a:srgbClr val="002060"/>
                </a:solidFill>
                <a:latin typeface="Arial Unicode MS" pitchFamily="50" charset="-128"/>
                <a:ea typeface="Arial Unicode MS" pitchFamily="50" charset="-128"/>
                <a:cs typeface="Arial Unicode MS" pitchFamily="50" charset="-128"/>
              </a:rPr>
              <a:t>Bộ môn TTTC – ĐH Kinh tế TPHCM (2013), Slide giáo trình bài giảng môn học Phân tích Đầu tư Chứng khoán. </a:t>
            </a:r>
          </a:p>
          <a:p>
            <a:pPr algn="just">
              <a:buFont typeface="Wingdings" pitchFamily="2" charset="2"/>
              <a:buChar char="v"/>
            </a:pPr>
            <a:r>
              <a:rPr lang="en-US" sz="2000" smtClean="0">
                <a:solidFill>
                  <a:srgbClr val="002060"/>
                </a:solidFill>
                <a:latin typeface="Arial Unicode MS" pitchFamily="50" charset="-128"/>
                <a:ea typeface="Arial Unicode MS" pitchFamily="50" charset="-128"/>
                <a:cs typeface="Arial Unicode MS" pitchFamily="50" charset="-128"/>
              </a:rPr>
              <a:t>TS</a:t>
            </a:r>
            <a:r>
              <a:rPr lang="en-US" sz="2000">
                <a:solidFill>
                  <a:srgbClr val="002060"/>
                </a:solidFill>
                <a:latin typeface="Arial Unicode MS" pitchFamily="50" charset="-128"/>
                <a:ea typeface="Arial Unicode MS" pitchFamily="50" charset="-128"/>
                <a:cs typeface="Arial Unicode MS" pitchFamily="50" charset="-128"/>
              </a:rPr>
              <a:t>. </a:t>
            </a:r>
            <a:r>
              <a:rPr lang="en-US" sz="2000" smtClean="0">
                <a:solidFill>
                  <a:srgbClr val="002060"/>
                </a:solidFill>
                <a:latin typeface="Arial Unicode MS" pitchFamily="50" charset="-128"/>
                <a:ea typeface="Arial Unicode MS" pitchFamily="50" charset="-128"/>
                <a:cs typeface="Arial Unicode MS" pitchFamily="50" charset="-128"/>
              </a:rPr>
              <a:t>Nguyễn Văn Tuyến </a:t>
            </a:r>
            <a:r>
              <a:rPr lang="en-US" sz="2000">
                <a:solidFill>
                  <a:srgbClr val="002060"/>
                </a:solidFill>
                <a:latin typeface="Arial Unicode MS" pitchFamily="50" charset="-128"/>
                <a:ea typeface="Arial Unicode MS" pitchFamily="50" charset="-128"/>
                <a:cs typeface="Arial Unicode MS" pitchFamily="50" charset="-128"/>
              </a:rPr>
              <a:t>(chủ biên </a:t>
            </a:r>
            <a:r>
              <a:rPr lang="en-US" sz="2000">
                <a:solidFill>
                  <a:srgbClr val="002060"/>
                </a:solidFill>
                <a:latin typeface="Arial Unicode MS" pitchFamily="50" charset="-128"/>
                <a:ea typeface="Arial Unicode MS" pitchFamily="50" charset="-128"/>
                <a:cs typeface="Arial Unicode MS" pitchFamily="50" charset="-128"/>
              </a:rPr>
              <a:t>– </a:t>
            </a:r>
            <a:r>
              <a:rPr lang="en-US" sz="2000" smtClean="0">
                <a:solidFill>
                  <a:srgbClr val="002060"/>
                </a:solidFill>
                <a:latin typeface="Arial Unicode MS" pitchFamily="50" charset="-128"/>
                <a:ea typeface="Arial Unicode MS" pitchFamily="50" charset="-128"/>
                <a:cs typeface="Arial Unicode MS" pitchFamily="50" charset="-128"/>
              </a:rPr>
              <a:t>2008), </a:t>
            </a:r>
            <a:r>
              <a:rPr lang="en-US" sz="2000">
                <a:solidFill>
                  <a:srgbClr val="002060"/>
                </a:solidFill>
                <a:latin typeface="Arial Unicode MS" pitchFamily="50" charset="-128"/>
                <a:ea typeface="Arial Unicode MS" pitchFamily="50" charset="-128"/>
                <a:cs typeface="Arial Unicode MS" pitchFamily="50" charset="-128"/>
              </a:rPr>
              <a:t>Giáo </a:t>
            </a:r>
            <a:r>
              <a:rPr lang="en-US" sz="2000">
                <a:solidFill>
                  <a:srgbClr val="002060"/>
                </a:solidFill>
                <a:latin typeface="Arial Unicode MS" pitchFamily="50" charset="-128"/>
                <a:ea typeface="Arial Unicode MS" pitchFamily="50" charset="-128"/>
                <a:cs typeface="Arial Unicode MS" pitchFamily="50" charset="-128"/>
              </a:rPr>
              <a:t>trình </a:t>
            </a:r>
            <a:r>
              <a:rPr lang="en-US" sz="2000" smtClean="0">
                <a:solidFill>
                  <a:srgbClr val="002060"/>
                </a:solidFill>
                <a:latin typeface="Arial Unicode MS" pitchFamily="50" charset="-128"/>
                <a:ea typeface="Arial Unicode MS" pitchFamily="50" charset="-128"/>
                <a:cs typeface="Arial Unicode MS" pitchFamily="50" charset="-128"/>
              </a:rPr>
              <a:t>Luật Chứng Khoán, </a:t>
            </a:r>
            <a:r>
              <a:rPr lang="en-US" sz="2000">
                <a:solidFill>
                  <a:srgbClr val="002060"/>
                </a:solidFill>
                <a:latin typeface="Arial Unicode MS" pitchFamily="50" charset="-128"/>
                <a:ea typeface="Arial Unicode MS" pitchFamily="50" charset="-128"/>
                <a:cs typeface="Arial Unicode MS" pitchFamily="50" charset="-128"/>
              </a:rPr>
              <a:t>NXB </a:t>
            </a:r>
            <a:r>
              <a:rPr lang="en-US" sz="2000" smtClean="0">
                <a:solidFill>
                  <a:srgbClr val="002060"/>
                </a:solidFill>
                <a:latin typeface="Arial Unicode MS" pitchFamily="50" charset="-128"/>
                <a:ea typeface="Arial Unicode MS" pitchFamily="50" charset="-128"/>
                <a:cs typeface="Arial Unicode MS" pitchFamily="50" charset="-128"/>
              </a:rPr>
              <a:t>Giáo dục.</a:t>
            </a:r>
          </a:p>
          <a:p>
            <a:pPr algn="just">
              <a:buFont typeface="Wingdings" pitchFamily="2" charset="2"/>
              <a:buChar char="v"/>
            </a:pPr>
            <a:r>
              <a:rPr lang="en-US" altLang="ja-JP" sz="2000">
                <a:solidFill>
                  <a:srgbClr val="002060"/>
                </a:solidFill>
                <a:latin typeface="Arial Unicode MS" pitchFamily="50" charset="-128"/>
                <a:ea typeface="Arial Unicode MS" pitchFamily="50" charset="-128"/>
                <a:cs typeface="Arial Unicode MS" pitchFamily="50" charset="-128"/>
              </a:rPr>
              <a:t>Luật chứng khoán </a:t>
            </a:r>
            <a:r>
              <a:rPr lang="en-US" sz="2000">
                <a:solidFill>
                  <a:srgbClr val="002060"/>
                </a:solidFill>
                <a:latin typeface="Arial Unicode MS" pitchFamily="50" charset="-128"/>
                <a:ea typeface="Arial Unicode MS" pitchFamily="50" charset="-128"/>
                <a:cs typeface="Arial Unicode MS" pitchFamily="50" charset="-128"/>
              </a:rPr>
              <a:t>số </a:t>
            </a:r>
            <a:r>
              <a:rPr lang="en-US" sz="2000">
                <a:solidFill>
                  <a:srgbClr val="002060"/>
                </a:solidFill>
                <a:latin typeface="Arial Unicode MS" pitchFamily="50" charset="-128"/>
                <a:ea typeface="Arial Unicode MS" pitchFamily="50" charset="-128"/>
                <a:cs typeface="Arial Unicode MS" pitchFamily="50" charset="-128"/>
              </a:rPr>
              <a:t>70/2006/QH11; Luật số</a:t>
            </a:r>
            <a:r>
              <a:rPr lang="en-US" sz="2000">
                <a:solidFill>
                  <a:srgbClr val="002060"/>
                </a:solidFill>
                <a:latin typeface="Arial Unicode MS" pitchFamily="50" charset="-128"/>
                <a:ea typeface="Arial Unicode MS" pitchFamily="50" charset="-128"/>
                <a:cs typeface="Arial Unicode MS" pitchFamily="50" charset="-128"/>
              </a:rPr>
              <a:t> </a:t>
            </a:r>
            <a:r>
              <a:rPr lang="en-US" sz="2000" smtClean="0">
                <a:solidFill>
                  <a:srgbClr val="002060"/>
                </a:solidFill>
                <a:latin typeface="Arial Unicode MS" pitchFamily="50" charset="-128"/>
                <a:ea typeface="Arial Unicode MS" pitchFamily="50" charset="-128"/>
                <a:cs typeface="Arial Unicode MS" pitchFamily="50" charset="-128"/>
              </a:rPr>
              <a:t>62/2010/QH12</a:t>
            </a:r>
          </a:p>
          <a:p>
            <a:pPr algn="just">
              <a:buFont typeface="Wingdings" pitchFamily="2" charset="2"/>
              <a:buChar char="v"/>
            </a:pPr>
            <a:r>
              <a:rPr lang="en-US" sz="2000">
                <a:solidFill>
                  <a:srgbClr val="002060"/>
                </a:solidFill>
                <a:latin typeface="Arial Unicode MS" pitchFamily="50" charset="-128"/>
                <a:ea typeface="Arial Unicode MS" pitchFamily="50" charset="-128"/>
                <a:cs typeface="Arial Unicode MS" pitchFamily="50" charset="-128"/>
              </a:rPr>
              <a:t>Shumway. R. H., &amp; Stoffer. D. S. (2006). Time Series Análisis and Its Application (2nd Edition). Springer.</a:t>
            </a:r>
          </a:p>
          <a:p>
            <a:pPr algn="just">
              <a:buFont typeface="Wingdings" pitchFamily="2" charset="2"/>
              <a:buChar char="v"/>
            </a:pPr>
            <a:endParaRPr lang="ja-JP"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71</a:t>
            </a:fld>
            <a:endParaRPr lang="en-US" altLang="ja-JP"/>
          </a:p>
        </p:txBody>
      </p:sp>
    </p:spTree>
    <p:extLst>
      <p:ext uri="{BB962C8B-B14F-4D97-AF65-F5344CB8AC3E}">
        <p14:creationId xmlns:p14="http://schemas.microsoft.com/office/powerpoint/2010/main" val="19791741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1338263" y="3036888"/>
            <a:ext cx="8596312" cy="1547812"/>
          </a:xfrm>
        </p:spPr>
        <p:txBody>
          <a:bodyPr/>
          <a:lstStyle/>
          <a:p>
            <a:pPr marL="0" indent="0" algn="ctr" eaLnBrk="1" hangingPunct="1">
              <a:buFont typeface="Wingdings 3" pitchFamily="18" charset="2"/>
              <a:buNone/>
            </a:pPr>
            <a:r>
              <a:rPr lang="en-US" altLang="ja-JP" sz="4800" i="1" smtClean="0">
                <a:solidFill>
                  <a:srgbClr val="FF0000"/>
                </a:solidFill>
                <a:latin typeface="Arial Unicode MS" pitchFamily="50" charset="-128"/>
                <a:ea typeface="Arial Unicode MS" pitchFamily="50" charset="-128"/>
                <a:cs typeface="Arial Unicode MS" pitchFamily="50" charset="-128"/>
              </a:rPr>
              <a:t>Cám ơn Thầy và các bạn!</a:t>
            </a:r>
            <a:endParaRPr lang="ja-JP" altLang="en-US" sz="4800" i="1" smtClean="0">
              <a:solidFill>
                <a:srgbClr val="FF000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72</a:t>
            </a:fld>
            <a:endParaRPr lang="en-US" altLang="ja-JP"/>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8" y="152392"/>
            <a:ext cx="8886268" cy="613728"/>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2</a:t>
            </a:r>
            <a:r>
              <a:rPr lang="pt-BR" altLang="ja-JP" b="1" smtClean="0">
                <a:solidFill>
                  <a:srgbClr val="FF0000"/>
                </a:solidFill>
                <a:latin typeface="Arial Unicode MS" pitchFamily="50" charset="-128"/>
                <a:ea typeface="Arial Unicode MS" pitchFamily="50" charset="-128"/>
                <a:cs typeface="Arial Unicode MS" pitchFamily="50" charset="-128"/>
              </a:rPr>
              <a:t>. Tổng quan về Tài chính – Chứng khoán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3"/>
            <a:ext cx="9108690" cy="5271846"/>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2.2 Một số khái niệm tài chính cơ bản</a:t>
            </a:r>
            <a:endParaRPr lang="en-US" altLang="ja-JP" sz="2800" b="1">
              <a:solidFill>
                <a:srgbClr val="00B0F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Giá trị tiền tệ thay đổi theo thời gian, lý do:</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Lạm phát</a:t>
            </a:r>
          </a:p>
          <a:p>
            <a:pPr lvl="1" algn="just">
              <a:buFont typeface="Wingdings" pitchFamily="2" charset="2"/>
              <a:buChar char="Ø"/>
            </a:pPr>
            <a:r>
              <a:rPr lang="en-US" altLang="ja-JP" sz="2000">
                <a:solidFill>
                  <a:srgbClr val="002060"/>
                </a:solidFill>
                <a:latin typeface="Arial Unicode MS" pitchFamily="50" charset="-128"/>
                <a:ea typeface="Arial Unicode MS" pitchFamily="50" charset="-128"/>
                <a:cs typeface="Arial Unicode MS" pitchFamily="50" charset="-128"/>
              </a:rPr>
              <a:t>Rủi </a:t>
            </a:r>
            <a:r>
              <a:rPr lang="en-US" altLang="ja-JP" sz="2000" smtClean="0">
                <a:solidFill>
                  <a:srgbClr val="002060"/>
                </a:solidFill>
                <a:latin typeface="Arial Unicode MS" pitchFamily="50" charset="-128"/>
                <a:ea typeface="Arial Unicode MS" pitchFamily="50" charset="-128"/>
                <a:cs typeface="Arial Unicode MS" pitchFamily="50" charset="-128"/>
              </a:rPr>
              <a:t>ro</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Kỳ vọng về khả năng sinh lời</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marL="0" indent="0" algn="just">
              <a:buNone/>
            </a:pPr>
            <a:r>
              <a:rPr lang="en-US" altLang="ja-JP" sz="2400" smtClean="0">
                <a:solidFill>
                  <a:srgbClr val="002060"/>
                </a:solidFill>
                <a:latin typeface="Arial Unicode MS" pitchFamily="50" charset="-128"/>
                <a:ea typeface="Arial Unicode MS" pitchFamily="50" charset="-128"/>
                <a:cs typeface="Arial Unicode MS" pitchFamily="50" charset="-128"/>
              </a:rPr>
              <a:t>=&gt; Cần có lãi suất để bù đắp: </a:t>
            </a:r>
            <a:r>
              <a:rPr lang="en-US" altLang="ja-JP" sz="2400" smtClean="0">
                <a:solidFill>
                  <a:srgbClr val="FF0000"/>
                </a:solidFill>
                <a:latin typeface="Arial Unicode MS" pitchFamily="50" charset="-128"/>
                <a:ea typeface="Arial Unicode MS" pitchFamily="50" charset="-128"/>
                <a:cs typeface="Arial Unicode MS" pitchFamily="50" charset="-128"/>
              </a:rPr>
              <a:t>CF=PV(1+r)</a:t>
            </a:r>
            <a:r>
              <a:rPr lang="en-US" altLang="ja-JP" sz="2400" smtClean="0">
                <a:solidFill>
                  <a:srgbClr val="002060"/>
                </a:solidFill>
                <a:latin typeface="Arial Unicode MS" pitchFamily="50" charset="-128"/>
                <a:ea typeface="Arial Unicode MS" pitchFamily="50" charset="-128"/>
                <a:cs typeface="Arial Unicode MS" pitchFamily="50" charset="-128"/>
              </a:rPr>
              <a:t>,</a:t>
            </a:r>
            <a:r>
              <a:rPr lang="en-US" altLang="ja-JP" sz="2800" smtClean="0">
                <a:solidFill>
                  <a:srgbClr val="002060"/>
                </a:solidFill>
                <a:latin typeface="Arial Unicode MS" pitchFamily="50" charset="-128"/>
                <a:ea typeface="Arial Unicode MS" pitchFamily="50" charset="-128"/>
                <a:cs typeface="Arial Unicode MS" pitchFamily="50" charset="-128"/>
              </a:rPr>
              <a:t> </a:t>
            </a:r>
            <a:r>
              <a:rPr lang="en-US" altLang="ja-JP" sz="2400" smtClean="0">
                <a:solidFill>
                  <a:srgbClr val="002060"/>
                </a:solidFill>
                <a:latin typeface="Arial Unicode MS" pitchFamily="50" charset="-128"/>
                <a:ea typeface="Arial Unicode MS" pitchFamily="50" charset="-128"/>
                <a:cs typeface="Arial Unicode MS" pitchFamily="50" charset="-128"/>
              </a:rPr>
              <a:t>với </a:t>
            </a:r>
            <a:r>
              <a:rPr lang="en-US" altLang="ja-JP" sz="2400">
                <a:solidFill>
                  <a:srgbClr val="FF0000"/>
                </a:solidFill>
                <a:latin typeface="Arial Unicode MS" pitchFamily="50" charset="-128"/>
                <a:ea typeface="Arial Unicode MS" pitchFamily="50" charset="-128"/>
                <a:cs typeface="Arial Unicode MS" pitchFamily="50" charset="-128"/>
              </a:rPr>
              <a:t>r=rf + </a:t>
            </a:r>
            <a:r>
              <a:rPr lang="el-GR" altLang="ja-JP" sz="2400">
                <a:solidFill>
                  <a:srgbClr val="FF0000"/>
                </a:solidFill>
                <a:latin typeface="Arial Unicode MS" pitchFamily="50" charset="-128"/>
                <a:ea typeface="Arial Unicode MS" pitchFamily="50" charset="-128"/>
                <a:cs typeface="Arial Unicode MS" pitchFamily="50" charset="-128"/>
              </a:rPr>
              <a:t>β</a:t>
            </a:r>
            <a:r>
              <a:rPr lang="en-US" altLang="ja-JP" sz="2400">
                <a:solidFill>
                  <a:srgbClr val="FF0000"/>
                </a:solidFill>
                <a:latin typeface="Arial Unicode MS" pitchFamily="50" charset="-128"/>
                <a:ea typeface="Arial Unicode MS" pitchFamily="50" charset="-128"/>
                <a:cs typeface="Arial Unicode MS" pitchFamily="50" charset="-128"/>
              </a:rPr>
              <a:t>*(rm-rf</a:t>
            </a:r>
            <a:r>
              <a:rPr lang="en-US" altLang="ja-JP" sz="2000" smtClean="0">
                <a:solidFill>
                  <a:srgbClr val="FF0000"/>
                </a:solidFill>
                <a:latin typeface="Arial Unicode MS" pitchFamily="50" charset="-128"/>
                <a:ea typeface="Arial Unicode MS" pitchFamily="50" charset="-128"/>
                <a:cs typeface="Arial Unicode MS" pitchFamily="50" charset="-128"/>
              </a:rPr>
              <a:t>) </a:t>
            </a:r>
            <a:r>
              <a:rPr lang="en-US" altLang="ja-JP" sz="2400">
                <a:solidFill>
                  <a:srgbClr val="002060"/>
                </a:solidFill>
                <a:latin typeface="Arial Unicode MS" pitchFamily="50" charset="-128"/>
                <a:ea typeface="Arial Unicode MS" pitchFamily="50" charset="-128"/>
                <a:cs typeface="Arial Unicode MS" pitchFamily="50" charset="-128"/>
              </a:rPr>
              <a:t>trong đó </a:t>
            </a:r>
            <a:r>
              <a:rPr lang="en-US" altLang="ja-JP" sz="2000" smtClean="0">
                <a:solidFill>
                  <a:srgbClr val="FF0000"/>
                </a:solidFill>
                <a:latin typeface="Arial Unicode MS" pitchFamily="50" charset="-128"/>
                <a:ea typeface="Arial Unicode MS" pitchFamily="50" charset="-128"/>
                <a:cs typeface="Arial Unicode MS" pitchFamily="50" charset="-128"/>
              </a:rPr>
              <a:t>rm thường là VNIndex nếu ở VN</a:t>
            </a:r>
            <a:endParaRPr lang="en-US" altLang="ja-JP" sz="2800">
              <a:solidFill>
                <a:srgbClr val="FF000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Chi phí sử dụng vốn</a:t>
            </a:r>
            <a:endParaRPr lang="en-US" altLang="ja-JP" sz="28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Vốn vay: rd</a:t>
            </a: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Cổ phiếu thường: re hoặc rne</a:t>
            </a: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Cổ phiếu ưu đãi: rp</a:t>
            </a: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8</a:t>
            </a:fld>
            <a:endParaRPr lang="en-US" altLang="ja-JP"/>
          </a:p>
        </p:txBody>
      </p:sp>
    </p:spTree>
    <p:extLst>
      <p:ext uri="{BB962C8B-B14F-4D97-AF65-F5344CB8AC3E}">
        <p14:creationId xmlns:p14="http://schemas.microsoft.com/office/powerpoint/2010/main" val="26115932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16077" y="152392"/>
            <a:ext cx="8812127" cy="613728"/>
          </a:xfrm>
        </p:spPr>
        <p:txBody>
          <a:bodyPr/>
          <a:lstStyle/>
          <a:p>
            <a:r>
              <a:rPr lang="pt-BR" altLang="ja-JP" b="1">
                <a:solidFill>
                  <a:srgbClr val="FF0000"/>
                </a:solidFill>
                <a:latin typeface="Arial Unicode MS" pitchFamily="50" charset="-128"/>
                <a:ea typeface="Arial Unicode MS" pitchFamily="50" charset="-128"/>
                <a:cs typeface="Arial Unicode MS" pitchFamily="50" charset="-128"/>
              </a:rPr>
              <a:t>2</a:t>
            </a:r>
            <a:r>
              <a:rPr lang="pt-BR" altLang="ja-JP" b="1" smtClean="0">
                <a:solidFill>
                  <a:srgbClr val="FF0000"/>
                </a:solidFill>
                <a:latin typeface="Arial Unicode MS" pitchFamily="50" charset="-128"/>
                <a:ea typeface="Arial Unicode MS" pitchFamily="50" charset="-128"/>
                <a:cs typeface="Arial Unicode MS" pitchFamily="50" charset="-128"/>
              </a:rPr>
              <a:t>. </a:t>
            </a:r>
            <a:r>
              <a:rPr lang="pt-BR" altLang="ja-JP" b="1">
                <a:solidFill>
                  <a:srgbClr val="FF0000"/>
                </a:solidFill>
                <a:latin typeface="Arial Unicode MS" pitchFamily="50" charset="-128"/>
                <a:ea typeface="Arial Unicode MS" pitchFamily="50" charset="-128"/>
                <a:cs typeface="Arial Unicode MS" pitchFamily="50" charset="-128"/>
              </a:rPr>
              <a:t>Tổng quan về Tài chính – Chứng khoán</a:t>
            </a:r>
            <a:endParaRPr lang="ja-JP" altLang="en-US" smtClean="0">
              <a:solidFill>
                <a:srgbClr val="FF0000"/>
              </a:solidFill>
              <a:cs typeface="メイリオ" pitchFamily="50" charset="-128"/>
            </a:endParaRPr>
          </a:p>
        </p:txBody>
      </p:sp>
      <p:sp>
        <p:nvSpPr>
          <p:cNvPr id="7171" name="Content Placeholder 2"/>
          <p:cNvSpPr>
            <a:spLocks noGrp="1"/>
          </p:cNvSpPr>
          <p:nvPr>
            <p:ph idx="1"/>
          </p:nvPr>
        </p:nvSpPr>
        <p:spPr>
          <a:xfrm>
            <a:off x="603721" y="795322"/>
            <a:ext cx="9108690" cy="5790829"/>
          </a:xfrm>
        </p:spPr>
        <p:txBody>
          <a:bodyPr/>
          <a:lstStyle/>
          <a:p>
            <a:pPr marL="0" indent="0">
              <a:buFont typeface="Wingdings 3" pitchFamily="18" charset="2"/>
              <a:buNone/>
            </a:pPr>
            <a:r>
              <a:rPr lang="en-US" altLang="ja-JP" sz="2800" b="1" smtClean="0">
                <a:solidFill>
                  <a:srgbClr val="00B0F0"/>
                </a:solidFill>
                <a:latin typeface="Arial Unicode MS" pitchFamily="50" charset="-128"/>
                <a:ea typeface="Arial Unicode MS" pitchFamily="50" charset="-128"/>
                <a:cs typeface="Arial Unicode MS" pitchFamily="50" charset="-128"/>
              </a:rPr>
              <a:t>2.3 Thị trường tài chính</a:t>
            </a:r>
            <a:r>
              <a:rPr lang="en-US" altLang="ja-JP" sz="2800" b="1" smtClean="0">
                <a:latin typeface="Arial Unicode MS" pitchFamily="50" charset="-128"/>
                <a:ea typeface="Arial Unicode MS" pitchFamily="50" charset="-128"/>
                <a:cs typeface="Arial Unicode MS" pitchFamily="50" charset="-128"/>
              </a:rPr>
              <a:t> </a:t>
            </a:r>
            <a:r>
              <a:rPr lang="en-US" altLang="ja-JP" sz="2800" b="1">
                <a:solidFill>
                  <a:srgbClr val="00B0F0"/>
                </a:solidFill>
                <a:latin typeface="Arial Unicode MS" pitchFamily="50" charset="-128"/>
                <a:ea typeface="Arial Unicode MS" pitchFamily="50" charset="-128"/>
                <a:cs typeface="Arial Unicode MS" pitchFamily="50" charset="-128"/>
              </a:rPr>
              <a:t>(TTTC</a:t>
            </a:r>
            <a:r>
              <a:rPr lang="en-US" altLang="ja-JP" sz="2800" b="1" smtClean="0">
                <a:solidFill>
                  <a:srgbClr val="00B0F0"/>
                </a:solidFill>
                <a:latin typeface="Arial Unicode MS" pitchFamily="50" charset="-128"/>
                <a:ea typeface="Arial Unicode MS" pitchFamily="50" charset="-128"/>
                <a:cs typeface="Arial Unicode MS" pitchFamily="50" charset="-128"/>
              </a:rPr>
              <a:t>) – Khái niệm</a:t>
            </a:r>
            <a:endParaRPr lang="en-US" altLang="ja-JP" sz="2800" b="1">
              <a:solidFill>
                <a:srgbClr val="00B0F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Là thị trường giao dịch (gd) về các loại tài sản tài chính, vốn tài chính và các sản phẩm tài chính</a:t>
            </a:r>
            <a:endParaRPr lang="ja-JP" altLang="ja-JP" sz="2800" smtClean="0">
              <a:solidFill>
                <a:srgbClr val="002060"/>
              </a:solidFill>
              <a:latin typeface="Arial Unicode MS" pitchFamily="50" charset="-128"/>
              <a:ea typeface="Arial Unicode MS" pitchFamily="50" charset="-128"/>
              <a:cs typeface="Arial Unicode MS" pitchFamily="50" charset="-128"/>
            </a:endParaRPr>
          </a:p>
          <a:p>
            <a:pPr algn="just">
              <a:buFont typeface="Wingdings" pitchFamily="2" charset="2"/>
              <a:buChar char="v"/>
            </a:pPr>
            <a:r>
              <a:rPr lang="en-US" altLang="ja-JP" sz="2800" smtClean="0">
                <a:solidFill>
                  <a:srgbClr val="002060"/>
                </a:solidFill>
                <a:latin typeface="Arial Unicode MS" pitchFamily="50" charset="-128"/>
                <a:ea typeface="Arial Unicode MS" pitchFamily="50" charset="-128"/>
                <a:cs typeface="Arial Unicode MS" pitchFamily="50" charset="-128"/>
              </a:rPr>
              <a:t>	</a:t>
            </a:r>
            <a:r>
              <a:rPr lang="en-US" altLang="ja-JP" sz="2400">
                <a:solidFill>
                  <a:srgbClr val="002060"/>
                </a:solidFill>
                <a:latin typeface="Arial Unicode MS" pitchFamily="50" charset="-128"/>
                <a:ea typeface="Arial Unicode MS" pitchFamily="50" charset="-128"/>
                <a:cs typeface="Arial Unicode MS" pitchFamily="50" charset="-128"/>
              </a:rPr>
              <a:t> </a:t>
            </a:r>
            <a:r>
              <a:rPr lang="en-US" altLang="ja-JP" sz="2400" smtClean="0">
                <a:solidFill>
                  <a:srgbClr val="002060"/>
                </a:solidFill>
                <a:latin typeface="Arial Unicode MS" pitchFamily="50" charset="-128"/>
                <a:ea typeface="Arial Unicode MS" pitchFamily="50" charset="-128"/>
                <a:cs typeface="Arial Unicode MS" pitchFamily="50" charset="-128"/>
              </a:rPr>
              <a:t>Phân loại căn cứ vào</a:t>
            </a:r>
            <a:r>
              <a:rPr lang="en-US" altLang="ja-JP" smtClean="0">
                <a:solidFill>
                  <a:srgbClr val="002060"/>
                </a:solidFill>
                <a:latin typeface="Arial Unicode MS" pitchFamily="50" charset="-128"/>
                <a:ea typeface="Arial Unicode MS" pitchFamily="50" charset="-128"/>
                <a:cs typeface="Arial Unicode MS" pitchFamily="50" charset="-128"/>
              </a:rPr>
              <a:t>:</a:t>
            </a:r>
            <a:endParaRPr lang="en-US" altLang="ja-JP">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a:solidFill>
                  <a:srgbClr val="002060"/>
                </a:solidFill>
                <a:latin typeface="Arial Unicode MS" pitchFamily="50" charset="-128"/>
                <a:ea typeface="Arial Unicode MS" pitchFamily="50" charset="-128"/>
                <a:cs typeface="Arial Unicode MS" pitchFamily="50" charset="-128"/>
              </a:rPr>
              <a:t>H</a:t>
            </a:r>
            <a:r>
              <a:rPr lang="en-US" altLang="ja-JP" sz="2000" smtClean="0">
                <a:solidFill>
                  <a:srgbClr val="002060"/>
                </a:solidFill>
                <a:latin typeface="Arial Unicode MS" pitchFamily="50" charset="-128"/>
                <a:ea typeface="Arial Unicode MS" pitchFamily="50" charset="-128"/>
                <a:cs typeface="Arial Unicode MS" pitchFamily="50" charset="-128"/>
              </a:rPr>
              <a:t>àng </a:t>
            </a:r>
            <a:r>
              <a:rPr lang="en-US" altLang="ja-JP" sz="2000">
                <a:solidFill>
                  <a:srgbClr val="002060"/>
                </a:solidFill>
                <a:latin typeface="Arial Unicode MS" pitchFamily="50" charset="-128"/>
                <a:ea typeface="Arial Unicode MS" pitchFamily="50" charset="-128"/>
                <a:cs typeface="Arial Unicode MS" pitchFamily="50" charset="-128"/>
              </a:rPr>
              <a:t>hóa </a:t>
            </a:r>
            <a:r>
              <a:rPr lang="en-US" altLang="ja-JP" sz="2000" smtClean="0">
                <a:solidFill>
                  <a:srgbClr val="002060"/>
                </a:solidFill>
                <a:latin typeface="Arial Unicode MS" pitchFamily="50" charset="-128"/>
                <a:ea typeface="Arial Unicode MS" pitchFamily="50" charset="-128"/>
                <a:cs typeface="Arial Unicode MS" pitchFamily="50" charset="-128"/>
              </a:rPr>
              <a:t>gd: TT vốn, TT tiền tệ, TT dịch vụ hỗ trợ TC;</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Phương </a:t>
            </a:r>
            <a:r>
              <a:rPr lang="en-US" altLang="ja-JP" sz="2000">
                <a:solidFill>
                  <a:srgbClr val="002060"/>
                </a:solidFill>
                <a:latin typeface="Arial Unicode MS" pitchFamily="50" charset="-128"/>
                <a:ea typeface="Arial Unicode MS" pitchFamily="50" charset="-128"/>
                <a:cs typeface="Arial Unicode MS" pitchFamily="50" charset="-128"/>
              </a:rPr>
              <a:t>thức </a:t>
            </a:r>
            <a:r>
              <a:rPr lang="en-US" altLang="ja-JP" sz="2000" smtClean="0">
                <a:solidFill>
                  <a:srgbClr val="002060"/>
                </a:solidFill>
                <a:latin typeface="Arial Unicode MS" pitchFamily="50" charset="-128"/>
                <a:ea typeface="Arial Unicode MS" pitchFamily="50" charset="-128"/>
                <a:cs typeface="Arial Unicode MS" pitchFamily="50" charset="-128"/>
              </a:rPr>
              <a:t>gd: giao ngay, giao sau;</a:t>
            </a:r>
          </a:p>
          <a:p>
            <a:pPr lvl="1" algn="just">
              <a:buFont typeface="Wingdings" pitchFamily="2" charset="2"/>
              <a:buChar char="Ø"/>
            </a:pPr>
            <a:r>
              <a:rPr lang="en-US" altLang="ja-JP" sz="2000" smtClean="0">
                <a:solidFill>
                  <a:srgbClr val="002060"/>
                </a:solidFill>
                <a:latin typeface="Arial Unicode MS" pitchFamily="50" charset="-128"/>
                <a:ea typeface="Arial Unicode MS" pitchFamily="50" charset="-128"/>
                <a:cs typeface="Arial Unicode MS" pitchFamily="50" charset="-128"/>
              </a:rPr>
              <a:t>Nơi </a:t>
            </a:r>
            <a:r>
              <a:rPr lang="en-US" altLang="ja-JP" sz="2000">
                <a:solidFill>
                  <a:srgbClr val="002060"/>
                </a:solidFill>
                <a:latin typeface="Arial Unicode MS" pitchFamily="50" charset="-128"/>
                <a:ea typeface="Arial Unicode MS" pitchFamily="50" charset="-128"/>
                <a:cs typeface="Arial Unicode MS" pitchFamily="50" charset="-128"/>
              </a:rPr>
              <a:t>chốn </a:t>
            </a:r>
            <a:r>
              <a:rPr lang="en-US" altLang="ja-JP" sz="2000" smtClean="0">
                <a:solidFill>
                  <a:srgbClr val="002060"/>
                </a:solidFill>
                <a:latin typeface="Arial Unicode MS" pitchFamily="50" charset="-128"/>
                <a:ea typeface="Arial Unicode MS" pitchFamily="50" charset="-128"/>
                <a:cs typeface="Arial Unicode MS" pitchFamily="50" charset="-128"/>
              </a:rPr>
              <a:t>gd: tập trung (Sở GD), phi tập trung (OTC);</a:t>
            </a:r>
            <a:endParaRPr lang="en-US" altLang="ja-JP" sz="2000">
              <a:solidFill>
                <a:srgbClr val="002060"/>
              </a:solidFill>
              <a:latin typeface="Arial Unicode MS" pitchFamily="50" charset="-128"/>
              <a:ea typeface="Arial Unicode MS" pitchFamily="50" charset="-128"/>
              <a:cs typeface="Arial Unicode MS" pitchFamily="50" charset="-128"/>
            </a:endParaRPr>
          </a:p>
          <a:p>
            <a:pPr lvl="1" algn="just">
              <a:buFont typeface="Wingdings" pitchFamily="2" charset="2"/>
              <a:buChar char="Ø"/>
            </a:pPr>
            <a:r>
              <a:rPr lang="en-US" altLang="ja-JP" sz="2000">
                <a:solidFill>
                  <a:srgbClr val="002060"/>
                </a:solidFill>
                <a:latin typeface="Arial Unicode MS" pitchFamily="50" charset="-128"/>
                <a:ea typeface="Arial Unicode MS" pitchFamily="50" charset="-128"/>
                <a:cs typeface="Arial Unicode MS" pitchFamily="50" charset="-128"/>
              </a:rPr>
              <a:t>Quá trình lưu thông hàng </a:t>
            </a:r>
            <a:r>
              <a:rPr lang="en-US" altLang="ja-JP" sz="2000" smtClean="0">
                <a:solidFill>
                  <a:srgbClr val="002060"/>
                </a:solidFill>
                <a:latin typeface="Arial Unicode MS" pitchFamily="50" charset="-128"/>
                <a:ea typeface="Arial Unicode MS" pitchFamily="50" charset="-128"/>
                <a:cs typeface="Arial Unicode MS" pitchFamily="50" charset="-128"/>
              </a:rPr>
              <a:t>hóa: TT sơ </a:t>
            </a:r>
            <a:r>
              <a:rPr lang="en-US" altLang="ja-JP" sz="2000">
                <a:solidFill>
                  <a:srgbClr val="002060"/>
                </a:solidFill>
                <a:latin typeface="Arial Unicode MS" pitchFamily="50" charset="-128"/>
                <a:ea typeface="Arial Unicode MS" pitchFamily="50" charset="-128"/>
                <a:cs typeface="Arial Unicode MS" pitchFamily="50" charset="-128"/>
              </a:rPr>
              <a:t>cấp, </a:t>
            </a:r>
            <a:r>
              <a:rPr lang="en-US" altLang="ja-JP" sz="2000" smtClean="0">
                <a:solidFill>
                  <a:srgbClr val="002060"/>
                </a:solidFill>
                <a:latin typeface="Arial Unicode MS" pitchFamily="50" charset="-128"/>
                <a:ea typeface="Arial Unicode MS" pitchFamily="50" charset="-128"/>
                <a:cs typeface="Arial Unicode MS" pitchFamily="50" charset="-128"/>
              </a:rPr>
              <a:t>TT thứ cấp;</a:t>
            </a:r>
          </a:p>
          <a:p>
            <a:pPr lvl="1" algn="just">
              <a:buFont typeface="Wingdings" pitchFamily="2" charset="2"/>
              <a:buChar char="Ø"/>
            </a:pPr>
            <a:r>
              <a:rPr lang="en-US" altLang="ja-JP" sz="2000">
                <a:solidFill>
                  <a:srgbClr val="002060"/>
                </a:solidFill>
                <a:latin typeface="Arial Unicode MS" pitchFamily="50" charset="-128"/>
                <a:ea typeface="Arial Unicode MS" pitchFamily="50" charset="-128"/>
                <a:cs typeface="Arial Unicode MS" pitchFamily="50" charset="-128"/>
              </a:rPr>
              <a:t>P</a:t>
            </a:r>
            <a:r>
              <a:rPr lang="en-US" altLang="ja-JP" sz="2000" smtClean="0">
                <a:solidFill>
                  <a:srgbClr val="002060"/>
                </a:solidFill>
                <a:latin typeface="Arial Unicode MS" pitchFamily="50" charset="-128"/>
                <a:ea typeface="Arial Unicode MS" pitchFamily="50" charset="-128"/>
                <a:cs typeface="Arial Unicode MS" pitchFamily="50" charset="-128"/>
              </a:rPr>
              <a:t>hạm </a:t>
            </a:r>
            <a:r>
              <a:rPr lang="en-US" altLang="ja-JP" sz="2000">
                <a:solidFill>
                  <a:srgbClr val="002060"/>
                </a:solidFill>
                <a:latin typeface="Arial Unicode MS" pitchFamily="50" charset="-128"/>
                <a:ea typeface="Arial Unicode MS" pitchFamily="50" charset="-128"/>
                <a:cs typeface="Arial Unicode MS" pitchFamily="50" charset="-128"/>
              </a:rPr>
              <a:t>vi đối tượng tham </a:t>
            </a:r>
            <a:r>
              <a:rPr lang="en-US" altLang="ja-JP" sz="2000" smtClean="0">
                <a:solidFill>
                  <a:srgbClr val="002060"/>
                </a:solidFill>
                <a:latin typeface="Arial Unicode MS" pitchFamily="50" charset="-128"/>
                <a:ea typeface="Arial Unicode MS" pitchFamily="50" charset="-128"/>
                <a:cs typeface="Arial Unicode MS" pitchFamily="50" charset="-128"/>
              </a:rPr>
              <a:t>gia: TT mở</a:t>
            </a:r>
            <a:r>
              <a:rPr lang="en-US" altLang="ja-JP" sz="2000">
                <a:solidFill>
                  <a:srgbClr val="002060"/>
                </a:solidFill>
                <a:latin typeface="Arial Unicode MS" pitchFamily="50" charset="-128"/>
                <a:ea typeface="Arial Unicode MS" pitchFamily="50" charset="-128"/>
                <a:cs typeface="Arial Unicode MS" pitchFamily="50" charset="-128"/>
              </a:rPr>
              <a:t>, </a:t>
            </a:r>
            <a:r>
              <a:rPr lang="en-US" altLang="ja-JP" sz="2000" smtClean="0">
                <a:solidFill>
                  <a:srgbClr val="002060"/>
                </a:solidFill>
                <a:latin typeface="Arial Unicode MS" pitchFamily="50" charset="-128"/>
                <a:ea typeface="Arial Unicode MS" pitchFamily="50" charset="-128"/>
                <a:cs typeface="Arial Unicode MS" pitchFamily="50" charset="-128"/>
              </a:rPr>
              <a:t>TT đóng.</a:t>
            </a:r>
            <a:endParaRPr lang="en-US" altLang="ja-JP" sz="2000">
              <a:solidFill>
                <a:srgbClr val="002060"/>
              </a:solidFill>
              <a:latin typeface="Arial Unicode MS" pitchFamily="50" charset="-128"/>
              <a:ea typeface="Arial Unicode MS" pitchFamily="50" charset="-128"/>
              <a:cs typeface="Arial Unicode MS" pitchFamily="50" charset="-128"/>
            </a:endParaRPr>
          </a:p>
        </p:txBody>
      </p:sp>
      <p:sp>
        <p:nvSpPr>
          <p:cNvPr id="2" name="Date Placeholder 1"/>
          <p:cNvSpPr>
            <a:spLocks noGrp="1"/>
          </p:cNvSpPr>
          <p:nvPr>
            <p:ph type="dt" sz="half" idx="10"/>
          </p:nvPr>
        </p:nvSpPr>
        <p:spPr/>
        <p:txBody>
          <a:bodyPr/>
          <a:lstStyle/>
          <a:p>
            <a:r>
              <a:rPr lang="en-US" altLang="ja-JP" smtClean="0"/>
              <a:t>28/10/14</a:t>
            </a:r>
            <a:endParaRPr lang="en-US" altLang="ja-JP"/>
          </a:p>
        </p:txBody>
      </p:sp>
      <p:sp>
        <p:nvSpPr>
          <p:cNvPr id="3" name="Footer Placeholder 2"/>
          <p:cNvSpPr>
            <a:spLocks noGrp="1"/>
          </p:cNvSpPr>
          <p:nvPr>
            <p:ph type="ftr" sz="quarter" idx="11"/>
          </p:nvPr>
        </p:nvSpPr>
        <p:spPr/>
        <p:txBody>
          <a:bodyPr/>
          <a:lstStyle/>
          <a:p>
            <a:r>
              <a:rPr lang="en-US" altLang="ja-JP" smtClean="0"/>
              <a:t>Thuyết trình PPNCKH - Nhóm12</a:t>
            </a:r>
            <a:endParaRPr lang="en-US" altLang="ja-JP"/>
          </a:p>
        </p:txBody>
      </p:sp>
      <p:sp>
        <p:nvSpPr>
          <p:cNvPr id="4" name="Slide Number Placeholder 3"/>
          <p:cNvSpPr>
            <a:spLocks noGrp="1"/>
          </p:cNvSpPr>
          <p:nvPr>
            <p:ph type="sldNum" sz="quarter" idx="12"/>
          </p:nvPr>
        </p:nvSpPr>
        <p:spPr/>
        <p:txBody>
          <a:bodyPr/>
          <a:lstStyle/>
          <a:p>
            <a:fld id="{A6EFC0D8-90FF-46D0-9A27-F44CEE59EF89}" type="slidenum">
              <a:rPr lang="en-US" altLang="ja-JP" smtClean="0"/>
              <a:pPr/>
              <a:t>9</a:t>
            </a:fld>
            <a:endParaRPr lang="en-US" altLang="ja-JP"/>
          </a:p>
        </p:txBody>
      </p:sp>
    </p:spTree>
    <p:extLst>
      <p:ext uri="{BB962C8B-B14F-4D97-AF65-F5344CB8AC3E}">
        <p14:creationId xmlns:p14="http://schemas.microsoft.com/office/powerpoint/2010/main" val="116631139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1917</TotalTime>
  <Words>4072</Words>
  <Application>Microsoft Office PowerPoint</Application>
  <PresentationFormat>Custom</PresentationFormat>
  <Paragraphs>570</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Facet</vt:lpstr>
      <vt:lpstr>Thị trường tài chính &amp; Chuỗi thời gian tài chính</vt:lpstr>
      <vt:lpstr>Nội Dung Trình Bày</vt:lpstr>
      <vt:lpstr>1. Tổng Quan Về Chuỗi Thời Gian </vt:lpstr>
      <vt:lpstr>1. Tổng Quan Về Chuỗi thời gian</vt:lpstr>
      <vt:lpstr>1. Tổng Quan Về Chuỗi thời gian</vt:lpstr>
      <vt:lpstr>1. Tổng Quan Về Chuỗi thời gian</vt:lpstr>
      <vt:lpstr>2. Tổng quan về Tài chính – Chứng khoán</vt:lpstr>
      <vt:lpstr>2. Tổng quan về Tài chính – Chứng khoán</vt:lpstr>
      <vt:lpstr>2. Tổng quan về Tài chính – Chứng khoán</vt:lpstr>
      <vt:lpstr>2. Tổng quan về Tài chính – Chứng khoán</vt:lpstr>
      <vt:lpstr>2. Tổng quan về Tài chính – Chứng khoán</vt:lpstr>
      <vt:lpstr>2. Tổng quan về Tài chính – Chứng khoán</vt:lpstr>
      <vt:lpstr>2. Tổng quan về Tài chính – Chứng khoán</vt:lpstr>
      <vt:lpstr>2. Tổng quan về Tài chính – Chứng khoán</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3. Phân tích cơ bản &amp; phân tích kỹ thuật</vt:lpstr>
      <vt:lpstr>4. Các kỹ thuật xử lý dữ liệu chuỗi thời gian tài chính </vt:lpstr>
      <vt:lpstr>4. Các kỹ thuật xử lý dữ liệu chuỗi thời gian tài chính </vt:lpstr>
      <vt:lpstr>4. Các kỹ thuật xử lý dữ liệu chuỗi thời gian tài chính </vt:lpstr>
      <vt:lpstr>4. Các kỹ thuật xử lý dữ liệu chuỗi thời gian tài chính </vt:lpstr>
      <vt:lpstr>4. Các kỹ thuật xử lý dữ liệu chuỗi thời gian tài chính </vt:lpstr>
      <vt:lpstr>4. Các kỹ thuật xử lý dữ liệu chuỗi thời gian tài chính </vt:lpstr>
      <vt:lpstr>4. Các kỹ thuật xử lý dữ liệu chuỗi thời gian tài chính </vt:lpstr>
      <vt:lpstr>4. Các kỹ thuật xử lý dữ liệu chuỗi thời gian tài chính </vt:lpstr>
      <vt:lpstr>5. Tổng Kết, Thảo Luận</vt:lpstr>
      <vt:lpstr>5. Tổng Kết, Thảo Luận</vt:lpstr>
      <vt:lpstr>Tài liệu tham khảo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HUONGQUE</dc:creator>
  <cp:lastModifiedBy>User_2</cp:lastModifiedBy>
  <cp:revision>239</cp:revision>
  <dcterms:created xsi:type="dcterms:W3CDTF">2014-08-18T04:57:26Z</dcterms:created>
  <dcterms:modified xsi:type="dcterms:W3CDTF">2014-10-27T15:13:38Z</dcterms:modified>
</cp:coreProperties>
</file>